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397321-7824-48C3-BF4A-C9461AB8C0D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B1C740-686F-43D4-ADDB-E3DBC68FA5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out your 17.1 notes and work on the following:</a:t>
            </a:r>
          </a:p>
          <a:p>
            <a:r>
              <a:rPr lang="en-US" dirty="0" smtClean="0"/>
              <a:t>1. What is the pH of a solution made by adding 0.30 moles of acetic acid and 0.30 moles of sodium acetate to enough water to make 1.00 liter of solution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Ka = 1.8 x 10</a:t>
            </a:r>
            <a:r>
              <a:rPr lang="en-US" baseline="30000" dirty="0" smtClean="0"/>
              <a:t>-5</a:t>
            </a:r>
            <a:endParaRPr lang="en-US" baseline="30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November 20</a:t>
            </a:r>
            <a:r>
              <a:rPr lang="en-US" baseline="30000" dirty="0" smtClean="0"/>
              <a:t>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3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effectLst/>
              </a:rPr>
              <a:t>6. Calculate </a:t>
            </a:r>
            <a:r>
              <a:rPr lang="en-US" sz="2800" dirty="0">
                <a:effectLst/>
              </a:rPr>
              <a:t>the pH </a:t>
            </a:r>
            <a:r>
              <a:rPr lang="en-US" sz="2800" dirty="0" smtClean="0">
                <a:effectLst/>
              </a:rPr>
              <a:t>of 0.160M </a:t>
            </a:r>
            <a:r>
              <a:rPr lang="en-US" sz="2800" dirty="0">
                <a:effectLst/>
              </a:rPr>
              <a:t>sodium </a:t>
            </a:r>
            <a:r>
              <a:rPr lang="en-US" sz="2800" dirty="0" err="1">
                <a:effectLst/>
              </a:rPr>
              <a:t>formate</a:t>
            </a:r>
            <a:r>
              <a:rPr lang="en-US" sz="2800" dirty="0">
                <a:effectLst/>
              </a:rPr>
              <a:t> (NaCHO</a:t>
            </a:r>
            <a:r>
              <a:rPr lang="en-US" sz="2800" baseline="-25000" dirty="0">
                <a:effectLst/>
              </a:rPr>
              <a:t>2</a:t>
            </a:r>
            <a:r>
              <a:rPr lang="en-US" sz="2800" dirty="0">
                <a:effectLst/>
              </a:rPr>
              <a:t>) and 0.260M formic acid (HCHO</a:t>
            </a:r>
            <a:r>
              <a:rPr lang="en-US" sz="2800" baseline="-25000" dirty="0">
                <a:effectLst/>
              </a:rPr>
              <a:t>2</a:t>
            </a:r>
            <a:r>
              <a:rPr lang="en-US" sz="2800" dirty="0">
                <a:effectLst/>
              </a:rPr>
              <a:t>) </a:t>
            </a:r>
            <a:r>
              <a:rPr lang="en-US" sz="2800" dirty="0" smtClean="0">
                <a:effectLst/>
              </a:rPr>
              <a:t>		K</a:t>
            </a:r>
            <a:r>
              <a:rPr lang="en-US" sz="2800" baseline="-25000" dirty="0" smtClean="0">
                <a:effectLst/>
              </a:rPr>
              <a:t>a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for formic acid = </a:t>
            </a:r>
            <a:r>
              <a:rPr lang="en-US" sz="2800" dirty="0" smtClean="0">
                <a:effectLst/>
              </a:rPr>
              <a:t>1.8x10</a:t>
            </a:r>
            <a:r>
              <a:rPr lang="en-US" sz="2800" baseline="30000" dirty="0" smtClean="0">
                <a:effectLst/>
              </a:rPr>
              <a:t>-4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1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3.53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effectLst/>
              </a:rPr>
              <a:t>6. Calculate </a:t>
            </a:r>
            <a:r>
              <a:rPr lang="en-US" sz="2800" dirty="0">
                <a:effectLst/>
              </a:rPr>
              <a:t>the pH </a:t>
            </a:r>
            <a:r>
              <a:rPr lang="en-US" sz="2800" dirty="0" smtClean="0">
                <a:effectLst/>
              </a:rPr>
              <a:t>of 0.160M </a:t>
            </a:r>
            <a:r>
              <a:rPr lang="en-US" sz="2800" dirty="0">
                <a:effectLst/>
              </a:rPr>
              <a:t>sodium </a:t>
            </a:r>
            <a:r>
              <a:rPr lang="en-US" sz="2800" dirty="0" err="1">
                <a:effectLst/>
              </a:rPr>
              <a:t>formate</a:t>
            </a:r>
            <a:r>
              <a:rPr lang="en-US" sz="2800" dirty="0">
                <a:effectLst/>
              </a:rPr>
              <a:t> (NaCHO</a:t>
            </a:r>
            <a:r>
              <a:rPr lang="en-US" sz="2800" baseline="-25000" dirty="0">
                <a:effectLst/>
              </a:rPr>
              <a:t>2</a:t>
            </a:r>
            <a:r>
              <a:rPr lang="en-US" sz="2800" dirty="0">
                <a:effectLst/>
              </a:rPr>
              <a:t>) and 0.260M formic acid (HCHO</a:t>
            </a:r>
            <a:r>
              <a:rPr lang="en-US" sz="2800" baseline="-25000" dirty="0">
                <a:effectLst/>
              </a:rPr>
              <a:t>2</a:t>
            </a:r>
            <a:r>
              <a:rPr lang="en-US" sz="2800" dirty="0">
                <a:effectLst/>
              </a:rPr>
              <a:t>) </a:t>
            </a:r>
            <a:r>
              <a:rPr lang="en-US" sz="2800" dirty="0" smtClean="0">
                <a:effectLst/>
              </a:rPr>
              <a:t>		K</a:t>
            </a:r>
            <a:r>
              <a:rPr lang="en-US" sz="2800" baseline="-25000" dirty="0" smtClean="0">
                <a:effectLst/>
              </a:rPr>
              <a:t>a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for formic acid = </a:t>
            </a:r>
            <a:r>
              <a:rPr lang="en-US" sz="2800" dirty="0" smtClean="0">
                <a:effectLst/>
              </a:rPr>
              <a:t>1.8x10</a:t>
            </a:r>
            <a:r>
              <a:rPr lang="en-US" sz="2800" baseline="30000" dirty="0" smtClean="0">
                <a:effectLst/>
              </a:rPr>
              <a:t>-4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27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7. Calculate the pH of 0.210M </a:t>
            </a:r>
            <a:r>
              <a:rPr lang="en-US" sz="3200" dirty="0">
                <a:effectLst/>
              </a:rPr>
              <a:t>pyridine (C</a:t>
            </a:r>
            <a:r>
              <a:rPr lang="en-US" sz="3200" baseline="-25000" dirty="0">
                <a:effectLst/>
              </a:rPr>
              <a:t>5</a:t>
            </a:r>
            <a:r>
              <a:rPr lang="en-US" sz="3200" dirty="0">
                <a:effectLst/>
              </a:rPr>
              <a:t>H</a:t>
            </a:r>
            <a:r>
              <a:rPr lang="en-US" sz="3200" baseline="-25000" dirty="0">
                <a:effectLst/>
              </a:rPr>
              <a:t>5</a:t>
            </a:r>
            <a:r>
              <a:rPr lang="en-US" sz="3200" dirty="0">
                <a:effectLst/>
              </a:rPr>
              <a:t>N) and 0.350M </a:t>
            </a:r>
            <a:r>
              <a:rPr lang="en-US" sz="3200" dirty="0" err="1">
                <a:effectLst/>
              </a:rPr>
              <a:t>pyridinium</a:t>
            </a:r>
            <a:r>
              <a:rPr lang="en-US" sz="3200" dirty="0">
                <a:effectLst/>
              </a:rPr>
              <a:t> chloride (C</a:t>
            </a:r>
            <a:r>
              <a:rPr lang="en-US" sz="3200" baseline="-25000" dirty="0">
                <a:effectLst/>
              </a:rPr>
              <a:t>5</a:t>
            </a:r>
            <a:r>
              <a:rPr lang="en-US" sz="3200" dirty="0">
                <a:effectLst/>
              </a:rPr>
              <a:t>H</a:t>
            </a:r>
            <a:r>
              <a:rPr lang="en-US" sz="3200" baseline="-25000" dirty="0">
                <a:effectLst/>
              </a:rPr>
              <a:t>5</a:t>
            </a:r>
            <a:r>
              <a:rPr lang="en-US" sz="3200" dirty="0">
                <a:effectLst/>
              </a:rPr>
              <a:t>NHCl)	</a:t>
            </a:r>
            <a:r>
              <a:rPr lang="en-US" sz="3200" dirty="0" smtClean="0">
                <a:effectLst/>
              </a:rPr>
              <a:t>K</a:t>
            </a:r>
            <a:r>
              <a:rPr lang="en-US" sz="3200" baseline="-25000" dirty="0" smtClean="0">
                <a:effectLst/>
              </a:rPr>
              <a:t>b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>
                <a:effectLst/>
              </a:rPr>
              <a:t>for pyridine = 1.7x10</a:t>
            </a:r>
            <a:r>
              <a:rPr lang="en-US" sz="3200" baseline="30000" dirty="0">
                <a:effectLst/>
              </a:rPr>
              <a:t>-9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474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5.01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7. Calculate the pH of 0.210M </a:t>
            </a:r>
            <a:r>
              <a:rPr lang="en-US" sz="3200" dirty="0">
                <a:effectLst/>
              </a:rPr>
              <a:t>pyridine (C</a:t>
            </a:r>
            <a:r>
              <a:rPr lang="en-US" sz="3200" baseline="-25000" dirty="0">
                <a:effectLst/>
              </a:rPr>
              <a:t>5</a:t>
            </a:r>
            <a:r>
              <a:rPr lang="en-US" sz="3200" dirty="0">
                <a:effectLst/>
              </a:rPr>
              <a:t>H</a:t>
            </a:r>
            <a:r>
              <a:rPr lang="en-US" sz="3200" baseline="-25000" dirty="0">
                <a:effectLst/>
              </a:rPr>
              <a:t>5</a:t>
            </a:r>
            <a:r>
              <a:rPr lang="en-US" sz="3200" dirty="0">
                <a:effectLst/>
              </a:rPr>
              <a:t>N) and 0.350M </a:t>
            </a:r>
            <a:r>
              <a:rPr lang="en-US" sz="3200" dirty="0" err="1">
                <a:effectLst/>
              </a:rPr>
              <a:t>pyridinium</a:t>
            </a:r>
            <a:r>
              <a:rPr lang="en-US" sz="3200" dirty="0">
                <a:effectLst/>
              </a:rPr>
              <a:t> chloride (C</a:t>
            </a:r>
            <a:r>
              <a:rPr lang="en-US" sz="3200" baseline="-25000" dirty="0">
                <a:effectLst/>
              </a:rPr>
              <a:t>5</a:t>
            </a:r>
            <a:r>
              <a:rPr lang="en-US" sz="3200" dirty="0">
                <a:effectLst/>
              </a:rPr>
              <a:t>H</a:t>
            </a:r>
            <a:r>
              <a:rPr lang="en-US" sz="3200" baseline="-25000" dirty="0">
                <a:effectLst/>
              </a:rPr>
              <a:t>5</a:t>
            </a:r>
            <a:r>
              <a:rPr lang="en-US" sz="3200" dirty="0">
                <a:effectLst/>
              </a:rPr>
              <a:t>NHCl)	</a:t>
            </a:r>
            <a:r>
              <a:rPr lang="en-US" sz="3200" dirty="0" smtClean="0">
                <a:effectLst/>
              </a:rPr>
              <a:t>K</a:t>
            </a:r>
            <a:r>
              <a:rPr lang="en-US" sz="3200" baseline="-25000" dirty="0" smtClean="0">
                <a:effectLst/>
              </a:rPr>
              <a:t>b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>
                <a:effectLst/>
              </a:rPr>
              <a:t>for pyridine = 1.7x10</a:t>
            </a:r>
            <a:r>
              <a:rPr lang="en-US" sz="3200" baseline="30000" dirty="0">
                <a:effectLst/>
              </a:rPr>
              <a:t>-9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720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 </a:t>
            </a:r>
            <a:r>
              <a:rPr lang="en-US" dirty="0">
                <a:effectLst/>
              </a:rPr>
              <a:t>Calculate the percent ionization of 0.0075M </a:t>
            </a:r>
            <a:r>
              <a:rPr lang="en-US" dirty="0" err="1">
                <a:effectLst/>
              </a:rPr>
              <a:t>butanoic</a:t>
            </a:r>
            <a:r>
              <a:rPr lang="en-US" dirty="0">
                <a:effectLst/>
              </a:rPr>
              <a:t> acid (HC</a:t>
            </a:r>
            <a:r>
              <a:rPr lang="en-US" baseline="-25000" dirty="0">
                <a:effectLst/>
              </a:rPr>
              <a:t>4</a:t>
            </a:r>
            <a:r>
              <a:rPr lang="en-US" dirty="0">
                <a:effectLst/>
              </a:rPr>
              <a:t>H</a:t>
            </a:r>
            <a:r>
              <a:rPr lang="en-US" baseline="-25000" dirty="0">
                <a:effectLst/>
              </a:rPr>
              <a:t>7</a:t>
            </a:r>
            <a:r>
              <a:rPr lang="en-US" dirty="0">
                <a:effectLst/>
              </a:rPr>
              <a:t>O</a:t>
            </a:r>
            <a:r>
              <a:rPr lang="en-US" baseline="-25000" dirty="0">
                <a:effectLst/>
              </a:rPr>
              <a:t>2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</a:t>
            </a:r>
            <a:r>
              <a:rPr lang="en-US" baseline="-25000" dirty="0" err="1">
                <a:effectLst/>
              </a:rPr>
              <a:t>a</a:t>
            </a:r>
            <a:r>
              <a:rPr lang="en-US" dirty="0">
                <a:effectLst/>
              </a:rPr>
              <a:t>=1.5x10</a:t>
            </a:r>
            <a:r>
              <a:rPr lang="en-US" baseline="30000" dirty="0">
                <a:effectLst/>
              </a:rPr>
              <a:t>-5</a:t>
            </a:r>
            <a:r>
              <a:rPr lang="en-US" dirty="0">
                <a:effectLst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4.4%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 </a:t>
            </a:r>
            <a:r>
              <a:rPr lang="en-US" dirty="0">
                <a:effectLst/>
              </a:rPr>
              <a:t>Calculate the percent ionization of 0.0075M </a:t>
            </a:r>
            <a:r>
              <a:rPr lang="en-US" dirty="0" err="1">
                <a:effectLst/>
              </a:rPr>
              <a:t>butanoic</a:t>
            </a:r>
            <a:r>
              <a:rPr lang="en-US" dirty="0">
                <a:effectLst/>
              </a:rPr>
              <a:t> acid (HC</a:t>
            </a:r>
            <a:r>
              <a:rPr lang="en-US" baseline="-25000" dirty="0">
                <a:effectLst/>
              </a:rPr>
              <a:t>4</a:t>
            </a:r>
            <a:r>
              <a:rPr lang="en-US" dirty="0">
                <a:effectLst/>
              </a:rPr>
              <a:t>H</a:t>
            </a:r>
            <a:r>
              <a:rPr lang="en-US" baseline="-25000" dirty="0">
                <a:effectLst/>
              </a:rPr>
              <a:t>7</a:t>
            </a:r>
            <a:r>
              <a:rPr lang="en-US" dirty="0">
                <a:effectLst/>
              </a:rPr>
              <a:t>O</a:t>
            </a:r>
            <a:r>
              <a:rPr lang="en-US" baseline="-25000" dirty="0">
                <a:effectLst/>
              </a:rPr>
              <a:t>2</a:t>
            </a:r>
            <a:r>
              <a:rPr lang="en-US" dirty="0">
                <a:effectLst/>
              </a:rPr>
              <a:t>, K</a:t>
            </a:r>
            <a:r>
              <a:rPr lang="en-US" baseline="-25000" dirty="0" smtClean="0">
                <a:effectLst/>
              </a:rPr>
              <a:t>a</a:t>
            </a:r>
            <a:r>
              <a:rPr lang="en-US" dirty="0" smtClean="0">
                <a:effectLst/>
              </a:rPr>
              <a:t>=1.5x10</a:t>
            </a:r>
            <a:r>
              <a:rPr lang="en-US" baseline="30000" dirty="0" smtClean="0">
                <a:effectLst/>
              </a:rPr>
              <a:t>-5</a:t>
            </a:r>
            <a:r>
              <a:rPr lang="en-US" dirty="0">
                <a:effectLst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9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371600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9. </a:t>
            </a:r>
            <a:r>
              <a:rPr lang="en-US" sz="3200" dirty="0">
                <a:effectLst/>
              </a:rPr>
              <a:t>Calculate the percent ionization of 0.0075M </a:t>
            </a:r>
            <a:r>
              <a:rPr lang="en-US" sz="3200" dirty="0" err="1">
                <a:effectLst/>
              </a:rPr>
              <a:t>butanoic</a:t>
            </a:r>
            <a:r>
              <a:rPr lang="en-US" sz="3200" dirty="0">
                <a:effectLst/>
              </a:rPr>
              <a:t> acid in a solution containing 0.085M sodium butanoate.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428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0.018%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371600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9. </a:t>
            </a:r>
            <a:r>
              <a:rPr lang="en-US" sz="3200" dirty="0">
                <a:effectLst/>
              </a:rPr>
              <a:t>Calculate the percent ionization of 0.0075M </a:t>
            </a:r>
            <a:r>
              <a:rPr lang="en-US" sz="3200" dirty="0" err="1">
                <a:effectLst/>
              </a:rPr>
              <a:t>butanoic</a:t>
            </a:r>
            <a:r>
              <a:rPr lang="en-US" sz="3200" dirty="0">
                <a:effectLst/>
              </a:rPr>
              <a:t> acid in a solution containing 0.085M sodium butanoate.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597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problems in slides </a:t>
            </a:r>
            <a:r>
              <a:rPr lang="en-US" smtClean="0"/>
              <a:t>(on my </a:t>
            </a:r>
            <a:r>
              <a:rPr lang="en-US" dirty="0" smtClean="0"/>
              <a:t>website calendar with answers)</a:t>
            </a:r>
          </a:p>
          <a:p>
            <a:r>
              <a:rPr lang="en-US" dirty="0" smtClean="0"/>
              <a:t>Take notes on 17.2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Weekend 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effectLst/>
              </a:rPr>
              <a:t>2. What </a:t>
            </a:r>
            <a:r>
              <a:rPr lang="en-US" dirty="0">
                <a:effectLst/>
              </a:rPr>
              <a:t>is the common-ion effect</a:t>
            </a:r>
            <a:r>
              <a:rPr lang="en-US" dirty="0" smtClean="0">
                <a:effectLst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6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a weak electrolyte and a strong electrolyte with an ion in common are together, the weak electrolyte ionizes </a:t>
            </a:r>
            <a:r>
              <a:rPr lang="en-US" b="1" dirty="0" smtClean="0"/>
              <a:t>less</a:t>
            </a:r>
            <a:r>
              <a:rPr lang="en-US" dirty="0" smtClean="0"/>
              <a:t> than it would if it were alone.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effectLst/>
              </a:rPr>
              <a:t>2. What </a:t>
            </a:r>
            <a:r>
              <a:rPr lang="en-US" dirty="0">
                <a:effectLst/>
              </a:rPr>
              <a:t>is the common-ion effect</a:t>
            </a:r>
            <a:r>
              <a:rPr lang="en-US" dirty="0" smtClean="0">
                <a:effectLst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3. Give </a:t>
            </a:r>
            <a:r>
              <a:rPr lang="en-US" dirty="0">
                <a:effectLst/>
              </a:rPr>
              <a:t>an example of a salt that can decrease the ionization of HNO</a:t>
            </a:r>
            <a:r>
              <a:rPr lang="en-US" baseline="-25000" dirty="0">
                <a:effectLst/>
              </a:rPr>
              <a:t>2</a:t>
            </a:r>
            <a:r>
              <a:rPr lang="en-US" dirty="0">
                <a:effectLst/>
              </a:rPr>
              <a:t> in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Anything that has NO</a:t>
            </a:r>
            <a:r>
              <a:rPr lang="en-US" baseline="-25000" dirty="0" smtClean="0"/>
              <a:t>2</a:t>
            </a:r>
            <a:r>
              <a:rPr lang="en-US" dirty="0" smtClean="0"/>
              <a:t> in it (NaNO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3. Give </a:t>
            </a:r>
            <a:r>
              <a:rPr lang="en-US" dirty="0">
                <a:effectLst/>
              </a:rPr>
              <a:t>an example of a salt that can decrease the ionization of HNO</a:t>
            </a:r>
            <a:r>
              <a:rPr lang="en-US" baseline="-25000" dirty="0">
                <a:effectLst/>
              </a:rPr>
              <a:t>2</a:t>
            </a:r>
            <a:r>
              <a:rPr lang="en-US" dirty="0">
                <a:effectLst/>
              </a:rPr>
              <a:t> in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37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NaNO</a:t>
            </a:r>
            <a:r>
              <a:rPr lang="en-US" sz="2800" baseline="-25000" dirty="0"/>
              <a:t>2</a:t>
            </a:r>
            <a:r>
              <a:rPr lang="en-US" sz="2800" dirty="0"/>
              <a:t> to a solution of HNO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baseline="-25000" dirty="0"/>
              <a:t> </a:t>
            </a:r>
            <a:r>
              <a:rPr lang="en-US" sz="2400" dirty="0" smtClean="0"/>
              <a:t>(</a:t>
            </a:r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NH</a:t>
            </a:r>
            <a:r>
              <a:rPr lang="en-US" sz="2400" baseline="-25000" dirty="0"/>
              <a:t>3</a:t>
            </a:r>
            <a:r>
              <a:rPr lang="en-US" sz="2400" dirty="0"/>
              <a:t>)Cl to a solution of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NH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800" baseline="-25000" dirty="0" smtClean="0"/>
              <a:t> </a:t>
            </a:r>
            <a:r>
              <a:rPr lang="en-US" sz="2400" dirty="0" smtClean="0"/>
              <a:t>Sodium </a:t>
            </a:r>
            <a:r>
              <a:rPr lang="en-US" sz="2400" dirty="0" err="1" smtClean="0"/>
              <a:t>formate</a:t>
            </a:r>
            <a:r>
              <a:rPr lang="en-US" sz="2400" dirty="0" smtClean="0"/>
              <a:t> to a solution of formic acid</a:t>
            </a:r>
          </a:p>
          <a:p>
            <a:r>
              <a:rPr lang="en-US" sz="2400" dirty="0" smtClean="0"/>
              <a:t>Potassium </a:t>
            </a:r>
            <a:r>
              <a:rPr lang="en-US" sz="2400" dirty="0"/>
              <a:t>bromide to a solution of </a:t>
            </a:r>
            <a:r>
              <a:rPr lang="en-US" sz="2400" dirty="0" err="1"/>
              <a:t>hydrobromic</a:t>
            </a:r>
            <a:r>
              <a:rPr lang="en-US" sz="2400" dirty="0"/>
              <a:t> </a:t>
            </a:r>
            <a:r>
              <a:rPr lang="en-US" sz="2400" dirty="0" smtClean="0"/>
              <a:t>acid</a:t>
            </a:r>
          </a:p>
          <a:p>
            <a:r>
              <a:rPr lang="en-US" sz="2400" dirty="0" err="1" smtClean="0"/>
              <a:t>Na</a:t>
            </a:r>
            <a:r>
              <a:rPr lang="en-US" sz="2400" dirty="0" err="1" smtClean="0"/>
              <a:t>Cl</a:t>
            </a:r>
            <a:r>
              <a:rPr lang="en-US" sz="2400" dirty="0" smtClean="0"/>
              <a:t> </a:t>
            </a:r>
            <a:r>
              <a:rPr lang="en-US" sz="2400" dirty="0"/>
              <a:t>to a solution of </a:t>
            </a:r>
            <a:r>
              <a:rPr lang="en-US" sz="2400" dirty="0"/>
              <a:t>H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2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effectLst/>
              </a:rPr>
              <a:t>4. Does </a:t>
            </a:r>
            <a:r>
              <a:rPr lang="en-US" dirty="0">
                <a:effectLst/>
              </a:rPr>
              <a:t>the pH increase, decrease, or remain the same when each of the </a:t>
            </a:r>
            <a:r>
              <a:rPr lang="en-US" dirty="0" smtClean="0">
                <a:effectLst/>
              </a:rPr>
              <a:t>following </a:t>
            </a:r>
            <a:r>
              <a:rPr lang="en-US" dirty="0">
                <a:effectLst/>
              </a:rPr>
              <a:t>is added</a:t>
            </a:r>
            <a:r>
              <a:rPr lang="en-US" dirty="0" smtClean="0">
                <a:effectLst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NaNO</a:t>
            </a:r>
            <a:r>
              <a:rPr lang="en-US" sz="2800" baseline="-25000" dirty="0"/>
              <a:t>2</a:t>
            </a:r>
            <a:r>
              <a:rPr lang="en-US" sz="2800" dirty="0"/>
              <a:t> to a solution of HNO</a:t>
            </a:r>
            <a:r>
              <a:rPr lang="en-US" sz="2800" baseline="-25000" dirty="0"/>
              <a:t>2</a:t>
            </a:r>
            <a:endParaRPr lang="en-US" sz="2800" dirty="0"/>
          </a:p>
          <a:p>
            <a:pPr lvl="1"/>
            <a:r>
              <a:rPr lang="en-US" sz="2400" dirty="0" smtClean="0"/>
              <a:t>Increase</a:t>
            </a:r>
          </a:p>
          <a:p>
            <a:r>
              <a:rPr lang="en-US" sz="2400" dirty="0" smtClean="0"/>
              <a:t>(</a:t>
            </a:r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NH</a:t>
            </a:r>
            <a:r>
              <a:rPr lang="en-US" sz="2400" baseline="-25000" dirty="0"/>
              <a:t>3</a:t>
            </a:r>
            <a:r>
              <a:rPr lang="en-US" sz="2400" dirty="0"/>
              <a:t>)Cl to a solution of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NH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pPr lvl="1"/>
            <a:r>
              <a:rPr lang="en-US" sz="2400" dirty="0" smtClean="0"/>
              <a:t>Decrease</a:t>
            </a:r>
          </a:p>
          <a:p>
            <a:r>
              <a:rPr lang="en-US" sz="2400" dirty="0" smtClean="0"/>
              <a:t>Sodium </a:t>
            </a:r>
            <a:r>
              <a:rPr lang="en-US" sz="2400" dirty="0" err="1" smtClean="0"/>
              <a:t>formate</a:t>
            </a:r>
            <a:r>
              <a:rPr lang="en-US" sz="2400" dirty="0" smtClean="0"/>
              <a:t> to a solution of formic acid</a:t>
            </a:r>
          </a:p>
          <a:p>
            <a:pPr lvl="1"/>
            <a:r>
              <a:rPr lang="en-US" sz="2400" dirty="0" smtClean="0"/>
              <a:t>Increase</a:t>
            </a:r>
          </a:p>
          <a:p>
            <a:r>
              <a:rPr lang="en-US" sz="2400" dirty="0" smtClean="0"/>
              <a:t>Potassium </a:t>
            </a:r>
            <a:r>
              <a:rPr lang="en-US" sz="2400" dirty="0"/>
              <a:t>bromide to a solution of </a:t>
            </a:r>
            <a:r>
              <a:rPr lang="en-US" sz="2400" dirty="0" err="1"/>
              <a:t>hydrobromic</a:t>
            </a:r>
            <a:r>
              <a:rPr lang="en-US" sz="2400" dirty="0"/>
              <a:t> </a:t>
            </a:r>
            <a:r>
              <a:rPr lang="en-US" sz="2400" dirty="0" smtClean="0"/>
              <a:t>acid</a:t>
            </a:r>
          </a:p>
          <a:p>
            <a:pPr lvl="1"/>
            <a:r>
              <a:rPr lang="en-US" sz="2400" dirty="0" smtClean="0"/>
              <a:t>Stay the same</a:t>
            </a:r>
          </a:p>
          <a:p>
            <a:r>
              <a:rPr lang="en-US" sz="2400" dirty="0" err="1" smtClean="0"/>
              <a:t>NaCl</a:t>
            </a:r>
            <a:r>
              <a:rPr lang="en-US" sz="2400" dirty="0" smtClean="0"/>
              <a:t> </a:t>
            </a:r>
            <a:r>
              <a:rPr lang="en-US" sz="2400" dirty="0"/>
              <a:t>to a solution of </a:t>
            </a:r>
            <a:r>
              <a:rPr lang="en-US" sz="2400" dirty="0" smtClean="0"/>
              <a:t>HC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2</a:t>
            </a:r>
            <a:endParaRPr lang="en-US" sz="2400" dirty="0"/>
          </a:p>
          <a:p>
            <a:pPr lvl="1"/>
            <a:r>
              <a:rPr lang="en-US" sz="2400" dirty="0" smtClean="0"/>
              <a:t>Stay the same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effectLst/>
              </a:rPr>
              <a:t>4. Does </a:t>
            </a:r>
            <a:r>
              <a:rPr lang="en-US" dirty="0">
                <a:effectLst/>
              </a:rPr>
              <a:t>the pH increase, decrease, or remain the same when each of the </a:t>
            </a:r>
            <a:r>
              <a:rPr lang="en-US" dirty="0" smtClean="0">
                <a:effectLst/>
              </a:rPr>
              <a:t>following </a:t>
            </a:r>
            <a:r>
              <a:rPr lang="en-US" dirty="0">
                <a:effectLst/>
              </a:rPr>
              <a:t>is added</a:t>
            </a:r>
            <a:r>
              <a:rPr lang="en-US" dirty="0" smtClean="0">
                <a:effectLst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>
                <a:effectLst/>
              </a:rPr>
              <a:t>5. Calculate </a:t>
            </a:r>
            <a:r>
              <a:rPr lang="en-US" sz="2400" dirty="0">
                <a:effectLst/>
              </a:rPr>
              <a:t>the pH and the propionate ion concentration, [C</a:t>
            </a:r>
            <a:r>
              <a:rPr lang="en-US" sz="2400" baseline="-25000" dirty="0">
                <a:effectLst/>
              </a:rPr>
              <a:t>3</a:t>
            </a:r>
            <a:r>
              <a:rPr lang="en-US" sz="2400" dirty="0">
                <a:effectLst/>
              </a:rPr>
              <a:t>H</a:t>
            </a:r>
            <a:r>
              <a:rPr lang="en-US" sz="2400" baseline="-25000" dirty="0">
                <a:effectLst/>
              </a:rPr>
              <a:t>5</a:t>
            </a:r>
            <a:r>
              <a:rPr lang="en-US" sz="2400" dirty="0">
                <a:effectLst/>
              </a:rPr>
              <a:t>O</a:t>
            </a:r>
            <a:r>
              <a:rPr lang="en-US" sz="2400" baseline="-25000" dirty="0">
                <a:effectLst/>
              </a:rPr>
              <a:t>2</a:t>
            </a:r>
            <a:r>
              <a:rPr lang="en-US" sz="2400" baseline="30000" dirty="0">
                <a:effectLst/>
              </a:rPr>
              <a:t>-</a:t>
            </a:r>
            <a:r>
              <a:rPr lang="en-US" sz="2400" dirty="0">
                <a:effectLst/>
              </a:rPr>
              <a:t>], of a solution that is 0.060M in potassium propionate (KC</a:t>
            </a:r>
            <a:r>
              <a:rPr lang="en-US" sz="2400" baseline="-25000" dirty="0">
                <a:effectLst/>
              </a:rPr>
              <a:t>3</a:t>
            </a:r>
            <a:r>
              <a:rPr lang="en-US" sz="2400" dirty="0">
                <a:effectLst/>
              </a:rPr>
              <a:t>H</a:t>
            </a:r>
            <a:r>
              <a:rPr lang="en-US" sz="2400" baseline="-25000" dirty="0">
                <a:effectLst/>
              </a:rPr>
              <a:t>5</a:t>
            </a:r>
            <a:r>
              <a:rPr lang="en-US" sz="2400" dirty="0">
                <a:effectLst/>
              </a:rPr>
              <a:t>O</a:t>
            </a:r>
            <a:r>
              <a:rPr lang="en-US" sz="2400" baseline="-25000" dirty="0">
                <a:effectLst/>
              </a:rPr>
              <a:t>2</a:t>
            </a:r>
            <a:r>
              <a:rPr lang="en-US" sz="2400" dirty="0">
                <a:effectLst/>
              </a:rPr>
              <a:t>) and 0.085M in propionic acid (HC</a:t>
            </a:r>
            <a:r>
              <a:rPr lang="en-US" sz="2400" baseline="-25000" dirty="0">
                <a:effectLst/>
              </a:rPr>
              <a:t>3</a:t>
            </a:r>
            <a:r>
              <a:rPr lang="en-US" sz="2400" dirty="0">
                <a:effectLst/>
              </a:rPr>
              <a:t>H</a:t>
            </a:r>
            <a:r>
              <a:rPr lang="en-US" sz="2400" baseline="-25000" dirty="0">
                <a:effectLst/>
              </a:rPr>
              <a:t>5</a:t>
            </a:r>
            <a:r>
              <a:rPr lang="en-US" sz="2400" dirty="0">
                <a:effectLst/>
              </a:rPr>
              <a:t>O</a:t>
            </a:r>
            <a:r>
              <a:rPr lang="en-US" sz="2400" baseline="-25000" dirty="0">
                <a:effectLst/>
              </a:rPr>
              <a:t>2</a:t>
            </a:r>
            <a:r>
              <a:rPr lang="en-US" sz="2400" dirty="0">
                <a:effectLst/>
              </a:rPr>
              <a:t>).  K</a:t>
            </a:r>
            <a:r>
              <a:rPr lang="en-US" sz="2400" baseline="-25000" dirty="0">
                <a:effectLst/>
              </a:rPr>
              <a:t>a</a:t>
            </a:r>
            <a:r>
              <a:rPr lang="en-US" sz="2400" dirty="0">
                <a:effectLst/>
              </a:rPr>
              <a:t> of propionic acid = </a:t>
            </a:r>
            <a:r>
              <a:rPr lang="en-US" sz="2400" dirty="0" smtClean="0">
                <a:effectLst/>
              </a:rPr>
              <a:t>1.3x10</a:t>
            </a:r>
            <a:r>
              <a:rPr lang="en-US" sz="2400" baseline="30000" dirty="0" smtClean="0">
                <a:effectLst/>
              </a:rPr>
              <a:t>-5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66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 = 4.73</a:t>
            </a:r>
          </a:p>
          <a:p>
            <a:r>
              <a:rPr lang="en-US" dirty="0" smtClean="0"/>
              <a:t>0.060 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>
                <a:effectLst/>
              </a:rPr>
              <a:t>5. Calculate </a:t>
            </a:r>
            <a:r>
              <a:rPr lang="en-US" sz="2400" dirty="0">
                <a:effectLst/>
              </a:rPr>
              <a:t>the pH and the propionate ion concentration, [C</a:t>
            </a:r>
            <a:r>
              <a:rPr lang="en-US" sz="2400" baseline="-25000" dirty="0">
                <a:effectLst/>
              </a:rPr>
              <a:t>3</a:t>
            </a:r>
            <a:r>
              <a:rPr lang="en-US" sz="2400" dirty="0">
                <a:effectLst/>
              </a:rPr>
              <a:t>H</a:t>
            </a:r>
            <a:r>
              <a:rPr lang="en-US" sz="2400" baseline="-25000" dirty="0">
                <a:effectLst/>
              </a:rPr>
              <a:t>5</a:t>
            </a:r>
            <a:r>
              <a:rPr lang="en-US" sz="2400" dirty="0">
                <a:effectLst/>
              </a:rPr>
              <a:t>O</a:t>
            </a:r>
            <a:r>
              <a:rPr lang="en-US" sz="2400" baseline="-25000" dirty="0">
                <a:effectLst/>
              </a:rPr>
              <a:t>2</a:t>
            </a:r>
            <a:r>
              <a:rPr lang="en-US" sz="2400" baseline="30000" dirty="0">
                <a:effectLst/>
              </a:rPr>
              <a:t>-</a:t>
            </a:r>
            <a:r>
              <a:rPr lang="en-US" sz="2400" dirty="0">
                <a:effectLst/>
              </a:rPr>
              <a:t>], of a solution that is 0.060M in potassium propionate (KC</a:t>
            </a:r>
            <a:r>
              <a:rPr lang="en-US" sz="2400" baseline="-25000" dirty="0">
                <a:effectLst/>
              </a:rPr>
              <a:t>3</a:t>
            </a:r>
            <a:r>
              <a:rPr lang="en-US" sz="2400" dirty="0">
                <a:effectLst/>
              </a:rPr>
              <a:t>H</a:t>
            </a:r>
            <a:r>
              <a:rPr lang="en-US" sz="2400" baseline="-25000" dirty="0">
                <a:effectLst/>
              </a:rPr>
              <a:t>5</a:t>
            </a:r>
            <a:r>
              <a:rPr lang="en-US" sz="2400" dirty="0">
                <a:effectLst/>
              </a:rPr>
              <a:t>O</a:t>
            </a:r>
            <a:r>
              <a:rPr lang="en-US" sz="2400" baseline="-25000" dirty="0">
                <a:effectLst/>
              </a:rPr>
              <a:t>2</a:t>
            </a:r>
            <a:r>
              <a:rPr lang="en-US" sz="2400" dirty="0">
                <a:effectLst/>
              </a:rPr>
              <a:t>) and 0.085M in propionic acid (HC</a:t>
            </a:r>
            <a:r>
              <a:rPr lang="en-US" sz="2400" baseline="-25000" dirty="0">
                <a:effectLst/>
              </a:rPr>
              <a:t>3</a:t>
            </a:r>
            <a:r>
              <a:rPr lang="en-US" sz="2400" dirty="0">
                <a:effectLst/>
              </a:rPr>
              <a:t>H</a:t>
            </a:r>
            <a:r>
              <a:rPr lang="en-US" sz="2400" baseline="-25000" dirty="0">
                <a:effectLst/>
              </a:rPr>
              <a:t>5</a:t>
            </a:r>
            <a:r>
              <a:rPr lang="en-US" sz="2400" dirty="0">
                <a:effectLst/>
              </a:rPr>
              <a:t>O</a:t>
            </a:r>
            <a:r>
              <a:rPr lang="en-US" sz="2400" baseline="-25000" dirty="0">
                <a:effectLst/>
              </a:rPr>
              <a:t>2</a:t>
            </a:r>
            <a:r>
              <a:rPr lang="en-US" sz="2400" dirty="0">
                <a:effectLst/>
              </a:rPr>
              <a:t>).  K</a:t>
            </a:r>
            <a:r>
              <a:rPr lang="en-US" sz="2400" baseline="-25000" dirty="0">
                <a:effectLst/>
              </a:rPr>
              <a:t>a</a:t>
            </a:r>
            <a:r>
              <a:rPr lang="en-US" sz="2400" dirty="0">
                <a:effectLst/>
              </a:rPr>
              <a:t> of propionic acid = </a:t>
            </a:r>
            <a:r>
              <a:rPr lang="en-US" sz="2400" dirty="0" smtClean="0">
                <a:effectLst/>
              </a:rPr>
              <a:t>1.3x10</a:t>
            </a:r>
            <a:r>
              <a:rPr lang="en-US" sz="2400" baseline="30000" dirty="0" smtClean="0">
                <a:effectLst/>
              </a:rPr>
              <a:t>-5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15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484</Words>
  <Application>Microsoft Office PowerPoint</Application>
  <PresentationFormat>On-screen Show (4:3)</PresentationFormat>
  <Paragraphs>46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Friday, November 20th</vt:lpstr>
      <vt:lpstr>2. What is the common-ion effect?</vt:lpstr>
      <vt:lpstr>2. What is the common-ion effect?</vt:lpstr>
      <vt:lpstr>3. Give an example of a salt that can decrease the ionization of HNO2 in solution.</vt:lpstr>
      <vt:lpstr>3. Give an example of a salt that can decrease the ionization of HNO2 in solution.</vt:lpstr>
      <vt:lpstr>4. Does the pH increase, decrease, or remain the same when each of the following is added?</vt:lpstr>
      <vt:lpstr>4. Does the pH increase, decrease, or remain the same when each of the following is added?</vt:lpstr>
      <vt:lpstr>5. Calculate the pH and the propionate ion concentration, [C3H5O2-], of a solution that is 0.060M in potassium propionate (KC3H5O2) and 0.085M in propionic acid (HC3H5O2).  Ka of propionic acid = 1.3x10-5</vt:lpstr>
      <vt:lpstr>5. Calculate the pH and the propionate ion concentration, [C3H5O2-], of a solution that is 0.060M in potassium propionate (KC3H5O2) and 0.085M in propionic acid (HC3H5O2).  Ka of propionic acid = 1.3x10-5</vt:lpstr>
      <vt:lpstr>6. Calculate the pH of 0.160M sodium formate (NaCHO2) and 0.260M formic acid (HCHO2)   Ka for formic acid = 1.8x10-4</vt:lpstr>
      <vt:lpstr>6. Calculate the pH of 0.160M sodium formate (NaCHO2) and 0.260M formic acid (HCHO2)   Ka for formic acid = 1.8x10-4</vt:lpstr>
      <vt:lpstr>7. Calculate the pH of 0.210M pyridine (C5H5N) and 0.350M pyridinium chloride (C5H5NHCl) Kb for pyridine = 1.7x10-9</vt:lpstr>
      <vt:lpstr>7. Calculate the pH of 0.210M pyridine (C5H5N) and 0.350M pyridinium chloride (C5H5NHCl) Kb for pyridine = 1.7x10-9</vt:lpstr>
      <vt:lpstr>8. Calculate the percent ionization of 0.0075M butanoic acid (HC4H7O2, ka=1.5x10-5).</vt:lpstr>
      <vt:lpstr>8. Calculate the percent ionization of 0.0075M butanoic acid (HC4H7O2, Ka=1.5x10-5).</vt:lpstr>
      <vt:lpstr>9. Calculate the percent ionization of 0.0075M butanoic acid in a solution containing 0.085M sodium butanoate. </vt:lpstr>
      <vt:lpstr>9. Calculate the percent ionization of 0.0075M butanoic acid in a solution containing 0.085M sodium butanoate. </vt:lpstr>
      <vt:lpstr>Weekend Homework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Friday, November 20th</dc:title>
  <dc:creator>Dandridge, Lauren B.</dc:creator>
  <cp:lastModifiedBy>Dandridge, Lauren B.</cp:lastModifiedBy>
  <cp:revision>6</cp:revision>
  <dcterms:created xsi:type="dcterms:W3CDTF">2015-11-19T23:12:13Z</dcterms:created>
  <dcterms:modified xsi:type="dcterms:W3CDTF">2015-11-20T20:53:05Z</dcterms:modified>
</cp:coreProperties>
</file>