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303" r:id="rId3"/>
    <p:sldId id="304" r:id="rId4"/>
    <p:sldId id="305" r:id="rId5"/>
    <p:sldId id="306" r:id="rId6"/>
    <p:sldId id="257" r:id="rId7"/>
    <p:sldId id="261" r:id="rId8"/>
    <p:sldId id="259" r:id="rId9"/>
    <p:sldId id="260" r:id="rId10"/>
    <p:sldId id="262" r:id="rId11"/>
    <p:sldId id="258" r:id="rId12"/>
    <p:sldId id="272" r:id="rId13"/>
    <p:sldId id="263" r:id="rId14"/>
    <p:sldId id="267" r:id="rId15"/>
    <p:sldId id="273" r:id="rId16"/>
    <p:sldId id="288" r:id="rId17"/>
    <p:sldId id="274" r:id="rId18"/>
    <p:sldId id="289" r:id="rId19"/>
    <p:sldId id="270" r:id="rId20"/>
    <p:sldId id="287" r:id="rId21"/>
    <p:sldId id="290" r:id="rId22"/>
    <p:sldId id="266" r:id="rId23"/>
    <p:sldId id="291" r:id="rId24"/>
    <p:sldId id="292" r:id="rId25"/>
    <p:sldId id="277" r:id="rId26"/>
    <p:sldId id="278" r:id="rId27"/>
    <p:sldId id="279" r:id="rId28"/>
    <p:sldId id="280" r:id="rId29"/>
    <p:sldId id="293" r:id="rId30"/>
    <p:sldId id="294" r:id="rId31"/>
    <p:sldId id="283" r:id="rId32"/>
    <p:sldId id="284" r:id="rId33"/>
    <p:sldId id="286" r:id="rId34"/>
    <p:sldId id="285" r:id="rId35"/>
    <p:sldId id="295" r:id="rId36"/>
    <p:sldId id="297" r:id="rId37"/>
    <p:sldId id="299" r:id="rId38"/>
    <p:sldId id="345" r:id="rId39"/>
    <p:sldId id="346" r:id="rId40"/>
    <p:sldId id="344" r:id="rId41"/>
    <p:sldId id="347" r:id="rId42"/>
    <p:sldId id="296" r:id="rId43"/>
    <p:sldId id="298" r:id="rId44"/>
    <p:sldId id="300" r:id="rId45"/>
    <p:sldId id="301" r:id="rId46"/>
    <p:sldId id="302"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48" r:id="rId78"/>
    <p:sldId id="337" r:id="rId79"/>
    <p:sldId id="338" r:id="rId80"/>
    <p:sldId id="339" r:id="rId81"/>
    <p:sldId id="340" r:id="rId82"/>
    <p:sldId id="341" r:id="rId83"/>
    <p:sldId id="342" r:id="rId84"/>
    <p:sldId id="343" r:id="rId8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64" autoAdjust="0"/>
  </p:normalViewPr>
  <p:slideViewPr>
    <p:cSldViewPr>
      <p:cViewPr>
        <p:scale>
          <a:sx n="75" d="100"/>
          <a:sy n="75" d="100"/>
        </p:scale>
        <p:origin x="-3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9FDB73-CCF9-43BC-A0F2-4E876226433C}"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13C32-19D9-4B3B-8553-E1218E983720}"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29F4C-B6DA-4B79-8CCD-7B3F94AC07DA}"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92162"/>
          </a:xfrm>
        </p:spPr>
        <p:txBody>
          <a:body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740C-3DF9-498F-AA02-17D265CE2B68}" type="slidenum">
              <a:rPr lang="en-US" smtClean="0"/>
              <a:pPr/>
              <a:t>‹#›</a:t>
            </a:fld>
            <a:endParaRPr lang="en-US"/>
          </a:p>
        </p:txBody>
      </p:sp>
      <p:sp>
        <p:nvSpPr>
          <p:cNvPr id="8" name="Content Placeholder 7"/>
          <p:cNvSpPr>
            <a:spLocks noGrp="1"/>
          </p:cNvSpPr>
          <p:nvPr>
            <p:ph sz="quarter" idx="13"/>
          </p:nvPr>
        </p:nvSpPr>
        <p:spPr>
          <a:xfrm>
            <a:off x="609600" y="12954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8DFA4C-2090-4A9B-9694-424ACB351051}"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7161-F9BF-4B3E-9A64-88A147A7F336}"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33BB94-D3E1-49D7-9E19-F421897BAA00}"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A879CB-E784-4A18-82D3-A17754CBE69C}"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AC179D-2F9E-4A70-9D81-EECDC1EF7E56}"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BEF52-2C6B-4A96-B9D7-C37AE4C09092}"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5CEF2-9CB5-4E13-A088-5DFCAF45F8EE}" type="slidenum">
              <a:rPr lang="en-US" smtClean="0"/>
              <a:pPr/>
              <a:t>‹#›</a:t>
            </a:fld>
            <a:endParaRPr lang="en-US"/>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05E30A1A-C8D3-4654-8328-35276667B49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dictionary.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dictionary.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Teaacher%20refuses%20WASL.doc"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www.seattlepi.com/local/article/Carnation-suspects-tell-officers-of-victims-1260062.php"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www.komonews.com/news/local/Court-costs-in-Carnation-murder-case-reach-nearly-7M-225449392.html"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533400" y="381000"/>
            <a:ext cx="8153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89803" dir="2700000" algn="ctr" rotWithShape="0">
                    <a:schemeClr val="bg2"/>
                  </a:outerShdw>
                </a:effectLst>
              </a14:hiddenEffects>
            </a:ext>
          </a:extLst>
        </p:spPr>
        <p:txBody>
          <a:bodyPr anchor="b">
            <a:spAutoFit/>
          </a:bodyPr>
          <a:lstStyle/>
          <a:p>
            <a:pPr algn="ctr" eaLnBrk="1" hangingPunct="1"/>
            <a:r>
              <a:rPr lang="en-US" sz="4800">
                <a:solidFill>
                  <a:schemeClr val="tx2"/>
                </a:solidFill>
                <a:effectLst>
                  <a:outerShdw blurRad="38100" dist="38100" dir="2700000" algn="tl">
                    <a:srgbClr val="000000"/>
                  </a:outerShdw>
                </a:effectLst>
              </a:rPr>
              <a:t>LAWRENCE KOHLBERG</a:t>
            </a:r>
          </a:p>
        </p:txBody>
      </p:sp>
      <p:pic>
        <p:nvPicPr>
          <p:cNvPr id="2056" name="Picture 8" descr="kohlbergvis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9938" y="1590675"/>
            <a:ext cx="2524125" cy="36766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sz="quarter" idx="13"/>
          </p:nvPr>
        </p:nvSpPr>
        <p:spPr>
          <a:xfrm>
            <a:off x="457200" y="685800"/>
            <a:ext cx="8229600" cy="5445125"/>
          </a:xfrm>
        </p:spPr>
        <p:txBody>
          <a:bodyPr>
            <a:normAutofit/>
          </a:bodyPr>
          <a:lstStyle/>
          <a:p>
            <a:pPr>
              <a:buFont typeface="Wingdings" pitchFamily="2" charset="2"/>
              <a:buNone/>
            </a:pPr>
            <a:r>
              <a:rPr lang="en-US" sz="3200" u="sng" dirty="0">
                <a:solidFill>
                  <a:srgbClr val="FFFF00"/>
                </a:solidFill>
              </a:rPr>
              <a:t>Scenario 3</a:t>
            </a:r>
          </a:p>
          <a:p>
            <a:pPr algn="just">
              <a:buFont typeface="Wingdings" pitchFamily="2" charset="2"/>
              <a:buNone/>
            </a:pPr>
            <a:r>
              <a:rPr lang="en-US" sz="3200" dirty="0"/>
              <a:t>	Officer Brown reported what he saw.  Heinz was arrested and brought to court.  If convicted, he faces up to two years’ jail.  Heinz was found guilty.</a:t>
            </a:r>
          </a:p>
          <a:p>
            <a:pPr algn="just">
              <a:buFont typeface="Wingdings" pitchFamily="2" charset="2"/>
              <a:buNone/>
            </a:pPr>
            <a:endParaRPr lang="en-US" sz="3200" dirty="0"/>
          </a:p>
          <a:p>
            <a:pPr algn="just">
              <a:buFont typeface="Wingdings" pitchFamily="2" charset="2"/>
              <a:buNone/>
            </a:pPr>
            <a:r>
              <a:rPr lang="en-US" sz="3200" dirty="0"/>
              <a:t>	Should the judge sentence Heinz to prison?  Why or why not?</a:t>
            </a:r>
          </a:p>
        </p:txBody>
      </p:sp>
    </p:spTree>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685800" y="304800"/>
            <a:ext cx="7696200" cy="536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4400" b="1" u="sng" dirty="0"/>
              <a:t>Kohlberg's Moral Ladder</a:t>
            </a:r>
          </a:p>
          <a:p>
            <a:endParaRPr lang="en-GB" sz="4400" dirty="0"/>
          </a:p>
          <a:p>
            <a:pPr>
              <a:buFontTx/>
              <a:buChar char="•"/>
            </a:pPr>
            <a:r>
              <a:rPr lang="en-GB" sz="4400" dirty="0"/>
              <a:t>Post conventional</a:t>
            </a:r>
          </a:p>
          <a:p>
            <a:pPr>
              <a:buFontTx/>
              <a:buChar char="•"/>
            </a:pPr>
            <a:r>
              <a:rPr lang="en-GB" sz="4400" dirty="0"/>
              <a:t>Conventional</a:t>
            </a:r>
          </a:p>
          <a:p>
            <a:pPr>
              <a:buFontTx/>
              <a:buChar char="•"/>
            </a:pPr>
            <a:r>
              <a:rPr lang="en-GB" sz="4400" dirty="0"/>
              <a:t>Pre-conventional</a:t>
            </a:r>
          </a:p>
          <a:p>
            <a:endParaRPr lang="en-GB" dirty="0"/>
          </a:p>
          <a:p>
            <a:pPr lvl="2">
              <a:buFontTx/>
              <a:buChar char="•"/>
            </a:pPr>
            <a:r>
              <a:rPr lang="en-GB" sz="3600" i="1" dirty="0"/>
              <a:t>Ideally people should progress through the 3 stages as part of normal development</a:t>
            </a:r>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52426" y="228600"/>
            <a:ext cx="7680960" cy="762000"/>
          </a:xfrm>
        </p:spPr>
        <p:txBody>
          <a:bodyPr>
            <a:normAutofit/>
          </a:bodyPr>
          <a:lstStyle/>
          <a:p>
            <a:r>
              <a:rPr lang="en-GB" sz="4000" b="1" u="sng" dirty="0">
                <a:effectLst/>
              </a:rPr>
              <a:t>Kohlberg's Moral </a:t>
            </a:r>
            <a:r>
              <a:rPr lang="en-GB" sz="4000" b="1" u="sng" dirty="0" smtClean="0">
                <a:effectLst/>
              </a:rPr>
              <a:t>Ladder</a:t>
            </a:r>
            <a:endParaRPr lang="en-US" sz="4000" b="1" u="sng" dirty="0">
              <a:effectLst/>
            </a:endParaRPr>
          </a:p>
        </p:txBody>
      </p:sp>
      <p:sp>
        <p:nvSpPr>
          <p:cNvPr id="45059" name="Rectangle 3"/>
          <p:cNvSpPr>
            <a:spLocks noGrp="1" noChangeArrowheads="1"/>
          </p:cNvSpPr>
          <p:nvPr>
            <p:ph sz="quarter" idx="13"/>
          </p:nvPr>
        </p:nvSpPr>
        <p:spPr>
          <a:xfrm>
            <a:off x="457200" y="1066800"/>
            <a:ext cx="8229600" cy="4648200"/>
          </a:xfrm>
        </p:spPr>
        <p:txBody>
          <a:bodyPr>
            <a:normAutofit fontScale="92500" lnSpcReduction="10000"/>
          </a:bodyPr>
          <a:lstStyle/>
          <a:p>
            <a:pPr>
              <a:lnSpc>
                <a:spcPct val="80000"/>
              </a:lnSpc>
            </a:pPr>
            <a:r>
              <a:rPr lang="en-GB" sz="3600" dirty="0">
                <a:solidFill>
                  <a:srgbClr val="00B050"/>
                </a:solidFill>
              </a:rPr>
              <a:t>Pre-conventional</a:t>
            </a:r>
            <a:r>
              <a:rPr lang="en-GB" sz="2800" dirty="0" smtClean="0">
                <a:solidFill>
                  <a:srgbClr val="00B050"/>
                </a:solidFill>
                <a:effectLst/>
              </a:rPr>
              <a:t> </a:t>
            </a:r>
            <a:r>
              <a:rPr lang="en-US" sz="2800" dirty="0"/>
              <a:t>(</a:t>
            </a:r>
            <a:r>
              <a:rPr lang="en-US" sz="2800" dirty="0" err="1"/>
              <a:t>approx</a:t>
            </a:r>
            <a:r>
              <a:rPr lang="en-US" sz="2800" dirty="0"/>
              <a:t> Birth to 9)</a:t>
            </a:r>
            <a:endParaRPr lang="en-GB" sz="2800" dirty="0">
              <a:effectLst/>
            </a:endParaRPr>
          </a:p>
          <a:p>
            <a:pPr lvl="2">
              <a:lnSpc>
                <a:spcPct val="80000"/>
              </a:lnSpc>
            </a:pPr>
            <a:r>
              <a:rPr lang="en-US" sz="2400" dirty="0"/>
              <a:t>Stage 1: 	Punishment-Obedience Orientation </a:t>
            </a:r>
          </a:p>
          <a:p>
            <a:pPr lvl="2">
              <a:lnSpc>
                <a:spcPct val="80000"/>
              </a:lnSpc>
              <a:buFont typeface="Wingdings" pitchFamily="2" charset="2"/>
              <a:buNone/>
            </a:pPr>
            <a:r>
              <a:rPr lang="en-US" sz="2000" dirty="0"/>
              <a:t>	</a:t>
            </a:r>
            <a:r>
              <a:rPr lang="en-US" sz="2400" dirty="0" smtClean="0"/>
              <a:t>Stage </a:t>
            </a:r>
            <a:r>
              <a:rPr lang="en-US" sz="2400" dirty="0"/>
              <a:t>2: 	 Individualism and Exchange Orientation</a:t>
            </a:r>
          </a:p>
          <a:p>
            <a:pPr lvl="4">
              <a:lnSpc>
                <a:spcPct val="80000"/>
              </a:lnSpc>
              <a:buFont typeface="Wingdings" pitchFamily="2" charset="2"/>
              <a:buNone/>
            </a:pPr>
            <a:r>
              <a:rPr lang="en-US" dirty="0"/>
              <a:t>             </a:t>
            </a:r>
            <a:endParaRPr lang="en-GB" sz="1800" dirty="0">
              <a:effectLst/>
            </a:endParaRPr>
          </a:p>
          <a:p>
            <a:pPr>
              <a:lnSpc>
                <a:spcPct val="80000"/>
              </a:lnSpc>
            </a:pPr>
            <a:r>
              <a:rPr lang="en-GB" sz="3600" dirty="0">
                <a:solidFill>
                  <a:srgbClr val="00B0F0"/>
                </a:solidFill>
              </a:rPr>
              <a:t>Conventional</a:t>
            </a:r>
            <a:r>
              <a:rPr lang="en-GB" sz="3600" dirty="0">
                <a:solidFill>
                  <a:srgbClr val="FFFF00"/>
                </a:solidFill>
              </a:rPr>
              <a:t> </a:t>
            </a:r>
            <a:r>
              <a:rPr lang="en-US" sz="2800" dirty="0"/>
              <a:t>( </a:t>
            </a:r>
            <a:r>
              <a:rPr lang="en-US" sz="2800" dirty="0" err="1"/>
              <a:t>approx</a:t>
            </a:r>
            <a:r>
              <a:rPr lang="en-US" sz="2800" dirty="0"/>
              <a:t> 9 to 20 )</a:t>
            </a:r>
            <a:endParaRPr lang="en-GB" sz="2800" dirty="0">
              <a:effectLst/>
            </a:endParaRPr>
          </a:p>
          <a:p>
            <a:pPr lvl="2">
              <a:lnSpc>
                <a:spcPct val="80000"/>
              </a:lnSpc>
            </a:pPr>
            <a:r>
              <a:rPr lang="en-US" sz="2400" dirty="0"/>
              <a:t>Stage 3:	 Interpersonal Relationships Orientation</a:t>
            </a:r>
          </a:p>
          <a:p>
            <a:pPr lvl="2">
              <a:lnSpc>
                <a:spcPct val="80000"/>
              </a:lnSpc>
            </a:pPr>
            <a:r>
              <a:rPr lang="en-US" sz="2400" dirty="0" smtClean="0"/>
              <a:t>Stage </a:t>
            </a:r>
            <a:r>
              <a:rPr lang="en-US" sz="2400" dirty="0"/>
              <a:t>4:	Law and Order Orientation</a:t>
            </a:r>
            <a:endParaRPr lang="en-GB" sz="2400" dirty="0"/>
          </a:p>
          <a:p>
            <a:pPr>
              <a:lnSpc>
                <a:spcPct val="80000"/>
              </a:lnSpc>
            </a:pPr>
            <a:endParaRPr lang="en-GB" sz="2800" dirty="0">
              <a:effectLst/>
            </a:endParaRPr>
          </a:p>
          <a:p>
            <a:pPr>
              <a:lnSpc>
                <a:spcPct val="80000"/>
              </a:lnSpc>
            </a:pPr>
            <a:r>
              <a:rPr lang="en-GB" sz="3600" dirty="0">
                <a:solidFill>
                  <a:srgbClr val="7030A0"/>
                </a:solidFill>
              </a:rPr>
              <a:t>Post-conventional</a:t>
            </a:r>
            <a:r>
              <a:rPr lang="en-GB" sz="2800" dirty="0">
                <a:solidFill>
                  <a:srgbClr val="7030A0"/>
                </a:solidFill>
                <a:effectLst/>
              </a:rPr>
              <a:t> </a:t>
            </a:r>
            <a:r>
              <a:rPr lang="en-GB" sz="2800" dirty="0">
                <a:effectLst/>
              </a:rPr>
              <a:t>(</a:t>
            </a:r>
            <a:r>
              <a:rPr lang="en-US" sz="2800" dirty="0">
                <a:effectLst/>
              </a:rPr>
              <a:t>20+ maybe never</a:t>
            </a:r>
            <a:r>
              <a:rPr lang="en-US" sz="2800" dirty="0"/>
              <a:t> )</a:t>
            </a:r>
            <a:endParaRPr lang="en-GB" sz="2800" dirty="0">
              <a:effectLst/>
            </a:endParaRPr>
          </a:p>
          <a:p>
            <a:pPr lvl="2">
              <a:lnSpc>
                <a:spcPct val="80000"/>
              </a:lnSpc>
            </a:pPr>
            <a:r>
              <a:rPr lang="en-US" sz="2400" dirty="0"/>
              <a:t>Stage 5:	Social Contract Orientation </a:t>
            </a:r>
          </a:p>
          <a:p>
            <a:pPr lvl="2">
              <a:lnSpc>
                <a:spcPct val="80000"/>
              </a:lnSpc>
              <a:buFont typeface="Wingdings" pitchFamily="2" charset="2"/>
              <a:buNone/>
            </a:pPr>
            <a:r>
              <a:rPr lang="en-US" sz="2000" dirty="0"/>
              <a:t>	</a:t>
            </a:r>
            <a:r>
              <a:rPr lang="en-US" sz="2400" dirty="0" smtClean="0"/>
              <a:t>Stage </a:t>
            </a:r>
            <a:r>
              <a:rPr lang="en-US" sz="2400" dirty="0"/>
              <a:t>6:	Universal Ethical Principle Orientation</a:t>
            </a:r>
          </a:p>
        </p:txBody>
      </p:sp>
    </p:spTree>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963613"/>
          </a:xfrm>
        </p:spPr>
        <p:txBody>
          <a:bodyPr/>
          <a:lstStyle/>
          <a:p>
            <a:r>
              <a:rPr lang="en-US" dirty="0"/>
              <a:t>Levels of Moral Development</a:t>
            </a:r>
          </a:p>
        </p:txBody>
      </p:sp>
      <p:sp>
        <p:nvSpPr>
          <p:cNvPr id="28675" name="Rectangle 3"/>
          <p:cNvSpPr>
            <a:spLocks noGrp="1" noChangeArrowheads="1"/>
          </p:cNvSpPr>
          <p:nvPr>
            <p:ph sz="quarter" idx="13"/>
          </p:nvPr>
        </p:nvSpPr>
        <p:spPr>
          <a:xfrm>
            <a:off x="457200" y="1676400"/>
            <a:ext cx="8382000" cy="3810000"/>
          </a:xfrm>
        </p:spPr>
        <p:txBody>
          <a:bodyPr>
            <a:normAutofit fontScale="92500" lnSpcReduction="20000"/>
          </a:bodyPr>
          <a:lstStyle/>
          <a:p>
            <a:pPr>
              <a:spcAft>
                <a:spcPts val="600"/>
              </a:spcAft>
            </a:pPr>
            <a:r>
              <a:rPr lang="en-US" sz="4400" u="sng" dirty="0">
                <a:solidFill>
                  <a:srgbClr val="00B050"/>
                </a:solidFill>
              </a:rPr>
              <a:t>Level 1: Pre-conventional Morality</a:t>
            </a:r>
          </a:p>
          <a:p>
            <a:pPr lvl="1"/>
            <a:r>
              <a:rPr lang="en-US" sz="3600" b="1" i="1" u="sng" dirty="0" smtClean="0">
                <a:solidFill>
                  <a:srgbClr val="FFFF00"/>
                </a:solidFill>
              </a:rPr>
              <a:t>Stage 1</a:t>
            </a:r>
            <a:r>
              <a:rPr lang="en-US" sz="3600" b="1" i="1" u="sng" dirty="0" smtClean="0"/>
              <a:t>: </a:t>
            </a:r>
          </a:p>
          <a:p>
            <a:pPr lvl="2"/>
            <a:r>
              <a:rPr lang="en-US" sz="3600" b="1" i="1" u="sng" dirty="0" smtClean="0">
                <a:solidFill>
                  <a:srgbClr val="00B050"/>
                </a:solidFill>
              </a:rPr>
              <a:t>Punishment-Obedience </a:t>
            </a:r>
            <a:r>
              <a:rPr lang="en-US" sz="3600" b="1" i="1" u="sng" dirty="0">
                <a:solidFill>
                  <a:srgbClr val="00B050"/>
                </a:solidFill>
              </a:rPr>
              <a:t>Orientation</a:t>
            </a:r>
          </a:p>
          <a:p>
            <a:pPr lvl="1">
              <a:buFontTx/>
              <a:buNone/>
            </a:pPr>
            <a:endParaRPr lang="en-US" sz="3600" b="1" i="1" u="sng" dirty="0"/>
          </a:p>
          <a:p>
            <a:pPr lvl="1"/>
            <a:r>
              <a:rPr lang="en-US" sz="3600" b="1" i="1" u="sng" dirty="0">
                <a:solidFill>
                  <a:srgbClr val="FFFF00"/>
                </a:solidFill>
              </a:rPr>
              <a:t>Stage </a:t>
            </a:r>
            <a:r>
              <a:rPr lang="en-US" sz="3600" b="1" i="1" u="sng" dirty="0" smtClean="0">
                <a:solidFill>
                  <a:srgbClr val="FFFF00"/>
                </a:solidFill>
              </a:rPr>
              <a:t>2</a:t>
            </a:r>
            <a:r>
              <a:rPr lang="en-US" sz="3600" b="1" i="1" u="sng" dirty="0" smtClean="0"/>
              <a:t>: </a:t>
            </a:r>
          </a:p>
          <a:p>
            <a:pPr lvl="2"/>
            <a:r>
              <a:rPr lang="en-US" sz="3600" b="1" i="1" u="sng" dirty="0" smtClean="0">
                <a:solidFill>
                  <a:srgbClr val="00B050"/>
                </a:solidFill>
              </a:rPr>
              <a:t>Individualism </a:t>
            </a:r>
            <a:r>
              <a:rPr lang="en-US" sz="3600" b="1" i="1" u="sng" dirty="0">
                <a:solidFill>
                  <a:srgbClr val="00B050"/>
                </a:solidFill>
              </a:rPr>
              <a:t>and Exchange</a:t>
            </a:r>
            <a:r>
              <a:rPr lang="en-US" sz="3600" i="1" u="sng" dirty="0">
                <a:solidFill>
                  <a:srgbClr val="00B050"/>
                </a:solidFill>
              </a:rPr>
              <a:t> </a:t>
            </a:r>
            <a:r>
              <a:rPr lang="en-US" sz="3600" b="1" i="1" u="sng" dirty="0">
                <a:solidFill>
                  <a:srgbClr val="00B050"/>
                </a:solidFill>
              </a:rPr>
              <a:t>Orientation</a:t>
            </a:r>
            <a:endParaRPr lang="en-US" sz="3600" dirty="0">
              <a:solidFill>
                <a:srgbClr val="00B050"/>
              </a:solidFill>
            </a:endParaRPr>
          </a:p>
          <a:p>
            <a:pPr>
              <a:buFont typeface="Wingdings" pitchFamily="2" charset="2"/>
              <a:buNone/>
            </a:pPr>
            <a:endParaRPr lang="en-US" sz="3600" dirty="0">
              <a:solidFill>
                <a:srgbClr val="FFFF00"/>
              </a:solidFill>
            </a:endParaRPr>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sz="quarter" idx="13"/>
          </p:nvPr>
        </p:nvSpPr>
        <p:spPr>
          <a:xfrm>
            <a:off x="304800" y="228600"/>
            <a:ext cx="8382000" cy="6096000"/>
          </a:xfrm>
        </p:spPr>
        <p:txBody>
          <a:bodyPr>
            <a:normAutofit/>
          </a:bodyPr>
          <a:lstStyle/>
          <a:p>
            <a:pPr>
              <a:buFont typeface="Wingdings" pitchFamily="2" charset="2"/>
              <a:buNone/>
            </a:pPr>
            <a:r>
              <a:rPr lang="en-US" sz="3600" dirty="0">
                <a:solidFill>
                  <a:srgbClr val="FFFF00"/>
                </a:solidFill>
              </a:rPr>
              <a:t>Summary of </a:t>
            </a:r>
            <a:r>
              <a:rPr lang="en-US" sz="3600" b="1" i="1" u="sng" dirty="0">
                <a:solidFill>
                  <a:srgbClr val="FFFF00"/>
                </a:solidFill>
              </a:rPr>
              <a:t>Stage 1</a:t>
            </a:r>
            <a:r>
              <a:rPr lang="en-US" sz="3600" dirty="0">
                <a:solidFill>
                  <a:srgbClr val="FFFF00"/>
                </a:solidFill>
              </a:rPr>
              <a:t>:</a:t>
            </a:r>
          </a:p>
          <a:p>
            <a:pPr>
              <a:lnSpc>
                <a:spcPct val="90000"/>
              </a:lnSpc>
            </a:pPr>
            <a:r>
              <a:rPr lang="en-US" sz="3600" b="1" i="1" u="sng" dirty="0">
                <a:solidFill>
                  <a:srgbClr val="00B050"/>
                </a:solidFill>
              </a:rPr>
              <a:t>Punishment-Obedience Orientation </a:t>
            </a:r>
          </a:p>
          <a:p>
            <a:pPr lvl="2">
              <a:buFont typeface="Wingdings" pitchFamily="2" charset="2"/>
              <a:buNone/>
            </a:pPr>
            <a:r>
              <a:rPr lang="en-US" sz="2400" dirty="0"/>
              <a:t>Individual obeys rules in order to avoid punishment.</a:t>
            </a:r>
          </a:p>
          <a:p>
            <a:pPr lvl="2"/>
            <a:r>
              <a:rPr lang="en-US" sz="2400" dirty="0"/>
              <a:t>The concern is for self – “Will I get into trouble for doing (or not doing) it?”.  Good behavior is associated with avoiding punishment.</a:t>
            </a:r>
          </a:p>
          <a:p>
            <a:pPr>
              <a:buFont typeface="Wingdings" pitchFamily="2" charset="2"/>
              <a:buNone/>
            </a:pPr>
            <a:r>
              <a:rPr lang="en-US" sz="2400" dirty="0">
                <a:solidFill>
                  <a:srgbClr val="FFFF00"/>
                </a:solidFill>
              </a:rPr>
              <a:t>	Possible Stage 1 responses to Heinz Dilemma:</a:t>
            </a:r>
          </a:p>
          <a:p>
            <a:pPr lvl="2"/>
            <a:r>
              <a:rPr lang="en-US" sz="2400" dirty="0"/>
              <a:t>Heinz should not steal the drug because he might be caught and sent to jail.</a:t>
            </a:r>
          </a:p>
          <a:p>
            <a:pPr lvl="2"/>
            <a:r>
              <a:rPr lang="en-US" sz="2400" dirty="0" smtClean="0"/>
              <a:t>Heinz </a:t>
            </a:r>
            <a:r>
              <a:rPr lang="en-US" sz="2400" dirty="0"/>
              <a:t>should steal the drug because if he doesn’t then his wife might be angry at him for not helping her.</a:t>
            </a:r>
          </a:p>
        </p:txBody>
      </p:sp>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sz="quarter" idx="13"/>
          </p:nvPr>
        </p:nvSpPr>
        <p:spPr>
          <a:xfrm>
            <a:off x="304800" y="228600"/>
            <a:ext cx="8610600" cy="6019800"/>
          </a:xfrm>
        </p:spPr>
        <p:txBody>
          <a:bodyPr>
            <a:normAutofit/>
          </a:bodyPr>
          <a:lstStyle/>
          <a:p>
            <a:pPr>
              <a:lnSpc>
                <a:spcPct val="90000"/>
              </a:lnSpc>
              <a:buFont typeface="Wingdings" pitchFamily="2" charset="2"/>
              <a:buNone/>
            </a:pPr>
            <a:r>
              <a:rPr lang="en-US" sz="3200" dirty="0">
                <a:solidFill>
                  <a:srgbClr val="FFFF00"/>
                </a:solidFill>
              </a:rPr>
              <a:t>Summary of </a:t>
            </a:r>
            <a:r>
              <a:rPr lang="en-US" sz="3200" b="1" i="1" u="sng" dirty="0">
                <a:solidFill>
                  <a:srgbClr val="FFFF00"/>
                </a:solidFill>
              </a:rPr>
              <a:t>Stage 2</a:t>
            </a:r>
            <a:r>
              <a:rPr lang="en-US" sz="3200" dirty="0">
                <a:solidFill>
                  <a:srgbClr val="FFFF00"/>
                </a:solidFill>
              </a:rPr>
              <a:t>:</a:t>
            </a:r>
          </a:p>
          <a:p>
            <a:pPr>
              <a:lnSpc>
                <a:spcPct val="90000"/>
              </a:lnSpc>
              <a:buFont typeface="Wingdings" pitchFamily="2" charset="2"/>
              <a:buNone/>
            </a:pPr>
            <a:r>
              <a:rPr lang="en-US" sz="3600" b="1" i="1" u="sng" dirty="0">
                <a:solidFill>
                  <a:srgbClr val="00B050"/>
                </a:solidFill>
              </a:rPr>
              <a:t>Individualism and Exchange Orientation</a:t>
            </a:r>
          </a:p>
          <a:p>
            <a:pPr lvl="2">
              <a:lnSpc>
                <a:spcPct val="90000"/>
              </a:lnSpc>
              <a:buFont typeface="Wingdings" pitchFamily="2" charset="2"/>
              <a:buNone/>
            </a:pPr>
            <a:r>
              <a:rPr lang="en-US" sz="2400" dirty="0"/>
              <a:t>Individual conforms to society’s rules in order to receive rewards.</a:t>
            </a:r>
          </a:p>
          <a:p>
            <a:pPr lvl="2">
              <a:lnSpc>
                <a:spcPct val="90000"/>
              </a:lnSpc>
            </a:pPr>
            <a:r>
              <a:rPr lang="en-US" sz="2400" dirty="0"/>
              <a:t>The concern What’s in it for me?”.  Still egocentric in outlook but with a growing ability to see things from another person’s perspective.  Action is judged right if it helps in satisfying one’s needs or involves a fair exchange.</a:t>
            </a:r>
          </a:p>
          <a:p>
            <a:pPr>
              <a:lnSpc>
                <a:spcPct val="90000"/>
              </a:lnSpc>
              <a:buFont typeface="Wingdings" pitchFamily="2" charset="2"/>
              <a:buNone/>
            </a:pPr>
            <a:r>
              <a:rPr lang="en-US" sz="2400" dirty="0">
                <a:solidFill>
                  <a:srgbClr val="FFFF00"/>
                </a:solidFill>
              </a:rPr>
              <a:t>	Possible Stage 2 responses to Heinz Dilemma:</a:t>
            </a:r>
          </a:p>
          <a:p>
            <a:pPr lvl="2">
              <a:lnSpc>
                <a:spcPct val="90000"/>
              </a:lnSpc>
            </a:pPr>
            <a:r>
              <a:rPr lang="en-US" sz="2400" dirty="0"/>
              <a:t>YES: It is right for Heinz to steal the drug because it can cure his wife and then she can cook for him.</a:t>
            </a:r>
          </a:p>
          <a:p>
            <a:pPr lvl="2">
              <a:lnSpc>
                <a:spcPct val="90000"/>
              </a:lnSpc>
            </a:pPr>
            <a:r>
              <a:rPr lang="en-US" sz="2400" dirty="0" smtClean="0"/>
              <a:t>NO</a:t>
            </a:r>
            <a:r>
              <a:rPr lang="en-US" sz="2400" dirty="0"/>
              <a:t>: The doctor scientist had spent lots of money and many years of his life to develop the cure so it’s not fair to him if Heinz stole the drug.</a:t>
            </a:r>
          </a:p>
        </p:txBody>
      </p:sp>
    </p:spTree>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963613"/>
          </a:xfrm>
        </p:spPr>
        <p:txBody>
          <a:bodyPr/>
          <a:lstStyle/>
          <a:p>
            <a:r>
              <a:rPr lang="en-US" dirty="0"/>
              <a:t>Levels of Moral Development</a:t>
            </a:r>
          </a:p>
        </p:txBody>
      </p:sp>
      <p:sp>
        <p:nvSpPr>
          <p:cNvPr id="28675" name="Rectangle 3"/>
          <p:cNvSpPr>
            <a:spLocks noGrp="1" noChangeArrowheads="1"/>
          </p:cNvSpPr>
          <p:nvPr>
            <p:ph sz="quarter" idx="13"/>
          </p:nvPr>
        </p:nvSpPr>
        <p:spPr>
          <a:xfrm>
            <a:off x="457200" y="1447800"/>
            <a:ext cx="8229600" cy="4495800"/>
          </a:xfrm>
        </p:spPr>
        <p:txBody>
          <a:bodyPr>
            <a:normAutofit/>
          </a:bodyPr>
          <a:lstStyle/>
          <a:p>
            <a:pPr>
              <a:spcAft>
                <a:spcPts val="600"/>
              </a:spcAft>
            </a:pPr>
            <a:r>
              <a:rPr lang="en-US" sz="4400" u="sng" dirty="0">
                <a:solidFill>
                  <a:srgbClr val="00B0F0"/>
                </a:solidFill>
              </a:rPr>
              <a:t>Level </a:t>
            </a:r>
            <a:r>
              <a:rPr lang="en-US" sz="4400" u="sng" dirty="0" smtClean="0">
                <a:solidFill>
                  <a:srgbClr val="00B0F0"/>
                </a:solidFill>
              </a:rPr>
              <a:t>2: </a:t>
            </a:r>
            <a:r>
              <a:rPr lang="en-US" sz="4400" u="sng" dirty="0">
                <a:solidFill>
                  <a:srgbClr val="00B0F0"/>
                </a:solidFill>
              </a:rPr>
              <a:t>C</a:t>
            </a:r>
            <a:r>
              <a:rPr lang="en-US" sz="4400" u="sng" dirty="0" smtClean="0">
                <a:solidFill>
                  <a:srgbClr val="00B0F0"/>
                </a:solidFill>
              </a:rPr>
              <a:t>onventional </a:t>
            </a:r>
            <a:r>
              <a:rPr lang="en-US" sz="4400" u="sng" dirty="0">
                <a:solidFill>
                  <a:srgbClr val="00B0F0"/>
                </a:solidFill>
              </a:rPr>
              <a:t>Morality</a:t>
            </a:r>
          </a:p>
          <a:p>
            <a:pPr lvl="1"/>
            <a:r>
              <a:rPr lang="en-US" sz="3600" b="1" i="1" u="sng" dirty="0">
                <a:solidFill>
                  <a:srgbClr val="FFFF00"/>
                </a:solidFill>
              </a:rPr>
              <a:t>Stage </a:t>
            </a:r>
            <a:r>
              <a:rPr lang="en-US" sz="3600" b="1" i="1" u="sng" dirty="0" smtClean="0">
                <a:solidFill>
                  <a:srgbClr val="FFFF00"/>
                </a:solidFill>
              </a:rPr>
              <a:t>3</a:t>
            </a:r>
            <a:r>
              <a:rPr lang="en-US" sz="3600" b="1" i="1" u="sng" dirty="0" smtClean="0"/>
              <a:t>: </a:t>
            </a:r>
          </a:p>
          <a:p>
            <a:pPr lvl="2"/>
            <a:r>
              <a:rPr lang="en-US" sz="3600" b="1" i="1" u="sng" dirty="0" smtClean="0">
                <a:solidFill>
                  <a:srgbClr val="00B0F0"/>
                </a:solidFill>
              </a:rPr>
              <a:t>Interpersonal Relationships </a:t>
            </a:r>
          </a:p>
          <a:p>
            <a:pPr lvl="3"/>
            <a:r>
              <a:rPr lang="en-US" sz="2000" b="1" i="1" u="sng" dirty="0" smtClean="0"/>
              <a:t>(good girl/good boy)</a:t>
            </a:r>
            <a:endParaRPr lang="en-US" sz="2000" b="1" i="1" u="sng" dirty="0"/>
          </a:p>
          <a:p>
            <a:pPr lvl="1"/>
            <a:r>
              <a:rPr lang="en-US" sz="3600" b="1" i="1" u="sng" dirty="0" smtClean="0">
                <a:solidFill>
                  <a:srgbClr val="FFFF00"/>
                </a:solidFill>
              </a:rPr>
              <a:t>Stage 4</a:t>
            </a:r>
            <a:r>
              <a:rPr lang="en-US" sz="3600" b="1" i="1" u="sng" dirty="0" smtClean="0"/>
              <a:t>: </a:t>
            </a:r>
          </a:p>
          <a:p>
            <a:pPr lvl="2"/>
            <a:r>
              <a:rPr lang="en-US" sz="3600" b="1" i="1" u="sng" dirty="0" smtClean="0">
                <a:solidFill>
                  <a:srgbClr val="00B0F0"/>
                </a:solidFill>
              </a:rPr>
              <a:t>Law and Order Orientation</a:t>
            </a:r>
            <a:endParaRPr lang="en-US" sz="3600" dirty="0">
              <a:solidFill>
                <a:srgbClr val="00B0F0"/>
              </a:solidFill>
            </a:endParaRPr>
          </a:p>
          <a:p>
            <a:pPr>
              <a:buFont typeface="Wingdings" pitchFamily="2" charset="2"/>
              <a:buNone/>
            </a:pPr>
            <a:endParaRPr lang="en-US" sz="3600" dirty="0">
              <a:solidFill>
                <a:srgbClr val="FFFF00"/>
              </a:solidFill>
            </a:endParaRPr>
          </a:p>
        </p:txBody>
      </p:sp>
    </p:spTree>
    <p:extLst>
      <p:ext uri="{BB962C8B-B14F-4D97-AF65-F5344CB8AC3E}">
        <p14:creationId xmlns:p14="http://schemas.microsoft.com/office/powerpoint/2010/main" val="1884548676"/>
      </p:ext>
    </p:extLst>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sz="quarter" idx="13"/>
          </p:nvPr>
        </p:nvSpPr>
        <p:spPr>
          <a:xfrm>
            <a:off x="457200" y="609600"/>
            <a:ext cx="8382000" cy="5791200"/>
          </a:xfrm>
        </p:spPr>
        <p:txBody>
          <a:bodyPr>
            <a:normAutofit fontScale="92500"/>
          </a:bodyPr>
          <a:lstStyle/>
          <a:p>
            <a:pPr>
              <a:buFont typeface="Wingdings" pitchFamily="2" charset="2"/>
              <a:buNone/>
            </a:pPr>
            <a:r>
              <a:rPr lang="en-US" sz="3200" dirty="0">
                <a:solidFill>
                  <a:srgbClr val="FFFF00"/>
                </a:solidFill>
              </a:rPr>
              <a:t>Summary of </a:t>
            </a:r>
            <a:r>
              <a:rPr lang="en-US" sz="3200" b="1" i="1" u="sng" dirty="0">
                <a:solidFill>
                  <a:srgbClr val="FFFF00"/>
                </a:solidFill>
              </a:rPr>
              <a:t>Stage 3</a:t>
            </a:r>
            <a:r>
              <a:rPr lang="en-US" sz="3200" dirty="0">
                <a:solidFill>
                  <a:srgbClr val="FFFF00"/>
                </a:solidFill>
              </a:rPr>
              <a:t>:</a:t>
            </a:r>
          </a:p>
          <a:p>
            <a:r>
              <a:rPr lang="en-US" sz="3600" b="1" i="1" u="sng" dirty="0">
                <a:solidFill>
                  <a:srgbClr val="00B0F0"/>
                </a:solidFill>
              </a:rPr>
              <a:t>Interpersonal Relationships Orientation </a:t>
            </a:r>
            <a:r>
              <a:rPr lang="en-US" sz="3600" b="1" i="1" u="sng" dirty="0" smtClean="0">
                <a:solidFill>
                  <a:srgbClr val="00B0F0"/>
                </a:solidFill>
              </a:rPr>
              <a:t>(</a:t>
            </a:r>
            <a:r>
              <a:rPr lang="en-US" sz="2400" b="1" i="1" u="sng" dirty="0">
                <a:solidFill>
                  <a:srgbClr val="00B0F0"/>
                </a:solidFill>
              </a:rPr>
              <a:t>good girl / good boy</a:t>
            </a:r>
            <a:r>
              <a:rPr lang="en-US" sz="3600" b="1" i="1" u="sng" dirty="0" smtClean="0">
                <a:solidFill>
                  <a:srgbClr val="00B0F0"/>
                </a:solidFill>
              </a:rPr>
              <a:t>)</a:t>
            </a:r>
            <a:endParaRPr lang="en-US" dirty="0">
              <a:solidFill>
                <a:srgbClr val="00B0F0"/>
              </a:solidFill>
            </a:endParaRPr>
          </a:p>
          <a:p>
            <a:pPr lvl="2">
              <a:buFont typeface="Wingdings" pitchFamily="2" charset="2"/>
              <a:buNone/>
            </a:pPr>
            <a:r>
              <a:rPr lang="en-US" sz="2800" dirty="0"/>
              <a:t>Individual behaves morally in order to gain approval from other people.</a:t>
            </a:r>
          </a:p>
          <a:p>
            <a:pPr lvl="2"/>
            <a:r>
              <a:rPr lang="en-US" sz="2800" dirty="0"/>
              <a:t>The concern is </a:t>
            </a:r>
            <a:r>
              <a:rPr lang="en-US" sz="2800" i="1" dirty="0"/>
              <a:t>“What will people think of me?”</a:t>
            </a:r>
            <a:r>
              <a:rPr lang="en-US" sz="2800" dirty="0"/>
              <a:t> and the desire is for group approval.  </a:t>
            </a:r>
          </a:p>
          <a:p>
            <a:pPr lvl="3"/>
            <a:r>
              <a:rPr lang="en-US" sz="2800" dirty="0"/>
              <a:t>Right action is one that would </a:t>
            </a:r>
            <a:r>
              <a:rPr lang="en-US" sz="2800" b="1" u="sng" dirty="0"/>
              <a:t>please or impress others</a:t>
            </a:r>
            <a:r>
              <a:rPr lang="en-US" sz="2800" dirty="0"/>
              <a:t>.  </a:t>
            </a:r>
          </a:p>
          <a:p>
            <a:pPr lvl="3"/>
            <a:r>
              <a:rPr lang="en-US" sz="2800" dirty="0"/>
              <a:t>This often involves self-sacrifice but it provides the psychological pleasure of “</a:t>
            </a:r>
            <a:r>
              <a:rPr lang="en-US" sz="2800" b="1" u="sng" dirty="0"/>
              <a:t>approval of others</a:t>
            </a:r>
            <a:r>
              <a:rPr lang="en-US" sz="2800" dirty="0"/>
              <a:t>.”  </a:t>
            </a:r>
          </a:p>
        </p:txBody>
      </p: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sz="quarter" idx="13"/>
          </p:nvPr>
        </p:nvSpPr>
        <p:spPr>
          <a:xfrm>
            <a:off x="457200" y="609600"/>
            <a:ext cx="8382000" cy="5943600"/>
          </a:xfrm>
        </p:spPr>
        <p:txBody>
          <a:bodyPr>
            <a:normAutofit fontScale="92500" lnSpcReduction="20000"/>
          </a:bodyPr>
          <a:lstStyle/>
          <a:p>
            <a:pPr>
              <a:buFont typeface="Wingdings" pitchFamily="2" charset="2"/>
              <a:buNone/>
            </a:pPr>
            <a:r>
              <a:rPr lang="en-US" sz="3200" dirty="0">
                <a:solidFill>
                  <a:srgbClr val="FFFF00"/>
                </a:solidFill>
              </a:rPr>
              <a:t>Summary of </a:t>
            </a:r>
            <a:r>
              <a:rPr lang="en-US" sz="3200" b="1" i="1" u="sng" dirty="0">
                <a:solidFill>
                  <a:srgbClr val="FFFF00"/>
                </a:solidFill>
              </a:rPr>
              <a:t>Stage 3</a:t>
            </a:r>
            <a:r>
              <a:rPr lang="en-US" sz="3200" dirty="0">
                <a:solidFill>
                  <a:srgbClr val="FFFF00"/>
                </a:solidFill>
              </a:rPr>
              <a:t>:</a:t>
            </a:r>
          </a:p>
          <a:p>
            <a:r>
              <a:rPr lang="en-US" sz="3600" b="1" i="1" u="sng" dirty="0">
                <a:solidFill>
                  <a:srgbClr val="00B0F0"/>
                </a:solidFill>
              </a:rPr>
              <a:t>Interpersonal Relationships Orientation </a:t>
            </a:r>
            <a:endParaRPr lang="en-US" sz="3600" b="1" i="1" u="sng" dirty="0" smtClean="0">
              <a:solidFill>
                <a:srgbClr val="00B0F0"/>
              </a:solidFill>
            </a:endParaRPr>
          </a:p>
          <a:p>
            <a:pPr>
              <a:spcBef>
                <a:spcPts val="600"/>
              </a:spcBef>
            </a:pPr>
            <a:r>
              <a:rPr lang="en-US" sz="3600" b="1" i="1" u="sng" dirty="0" smtClean="0">
                <a:solidFill>
                  <a:srgbClr val="00B0F0"/>
                </a:solidFill>
              </a:rPr>
              <a:t>(</a:t>
            </a:r>
            <a:r>
              <a:rPr lang="en-US" sz="2400" b="1" i="1" u="sng" dirty="0">
                <a:solidFill>
                  <a:srgbClr val="00B0F0"/>
                </a:solidFill>
              </a:rPr>
              <a:t>good girl / good boy</a:t>
            </a:r>
            <a:r>
              <a:rPr lang="en-US" sz="3600" b="1" i="1" u="sng" dirty="0" smtClean="0">
                <a:solidFill>
                  <a:srgbClr val="00B0F0"/>
                </a:solidFill>
              </a:rPr>
              <a:t>)</a:t>
            </a:r>
            <a:endParaRPr lang="en-US" dirty="0">
              <a:solidFill>
                <a:srgbClr val="00B0F0"/>
              </a:solidFill>
            </a:endParaRPr>
          </a:p>
          <a:p>
            <a:pPr>
              <a:lnSpc>
                <a:spcPct val="90000"/>
              </a:lnSpc>
            </a:pPr>
            <a:r>
              <a:rPr lang="en-US" sz="2400" dirty="0">
                <a:solidFill>
                  <a:srgbClr val="FFFF00"/>
                </a:solidFill>
              </a:rPr>
              <a:t>Possible Stage 3 responses to Heinz Dilemma:</a:t>
            </a:r>
          </a:p>
          <a:p>
            <a:pPr>
              <a:lnSpc>
                <a:spcPct val="90000"/>
              </a:lnSpc>
            </a:pPr>
            <a:endParaRPr lang="en-US" sz="1000" dirty="0">
              <a:solidFill>
                <a:srgbClr val="FFFF00"/>
              </a:solidFill>
            </a:endParaRPr>
          </a:p>
          <a:p>
            <a:pPr lvl="2">
              <a:lnSpc>
                <a:spcPct val="80000"/>
              </a:lnSpc>
            </a:pPr>
            <a:r>
              <a:rPr lang="en-US" sz="2400" dirty="0"/>
              <a:t>YES: Heinz should steal the drug.  He probably will go to jail for a short time for stealing but his in-laws will think he is good husband.</a:t>
            </a:r>
          </a:p>
          <a:p>
            <a:pPr lvl="2">
              <a:lnSpc>
                <a:spcPct val="80000"/>
              </a:lnSpc>
              <a:buFont typeface="Wingdings" pitchFamily="2" charset="2"/>
              <a:buNone/>
            </a:pPr>
            <a:endParaRPr lang="en-US" sz="2400" dirty="0"/>
          </a:p>
          <a:p>
            <a:pPr lvl="2">
              <a:lnSpc>
                <a:spcPct val="80000"/>
              </a:lnSpc>
            </a:pPr>
            <a:r>
              <a:rPr lang="en-US" sz="2400" dirty="0"/>
              <a:t>YES: Brown, the police officer should report that he saw Heinz behaving suspiciously and running away from the laboratory because his boss would be pleased.</a:t>
            </a:r>
          </a:p>
          <a:p>
            <a:pPr lvl="2">
              <a:lnSpc>
                <a:spcPct val="80000"/>
              </a:lnSpc>
              <a:buFont typeface="Wingdings" pitchFamily="2" charset="2"/>
              <a:buNone/>
            </a:pPr>
            <a:endParaRPr lang="en-US" sz="2400" dirty="0"/>
          </a:p>
          <a:p>
            <a:pPr lvl="2">
              <a:lnSpc>
                <a:spcPct val="80000"/>
              </a:lnSpc>
            </a:pPr>
            <a:r>
              <a:rPr lang="en-US" sz="2400" dirty="0"/>
              <a:t>NO: Officer Brown should not report what he saw because his friend Heinz would be pleased.</a:t>
            </a:r>
          </a:p>
          <a:p>
            <a:pPr lvl="2">
              <a:lnSpc>
                <a:spcPct val="80000"/>
              </a:lnSpc>
              <a:buFont typeface="Wingdings" pitchFamily="2" charset="2"/>
              <a:buNone/>
            </a:pPr>
            <a:endParaRPr lang="en-US" sz="2400" dirty="0"/>
          </a:p>
          <a:p>
            <a:pPr lvl="2">
              <a:lnSpc>
                <a:spcPct val="80000"/>
              </a:lnSpc>
            </a:pPr>
            <a:r>
              <a:rPr lang="en-US" sz="2400" dirty="0"/>
              <a:t>NO: The judge should not sentence Heinz to jail for stealing the drug because he meant well … he stole it to cure his wife.</a:t>
            </a:r>
          </a:p>
        </p:txBody>
      </p:sp>
    </p:spTree>
    <p:extLst>
      <p:ext uri="{BB962C8B-B14F-4D97-AF65-F5344CB8AC3E}">
        <p14:creationId xmlns:p14="http://schemas.microsoft.com/office/powerpoint/2010/main" val="1004059776"/>
      </p:ext>
    </p:extLst>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sz="quarter" idx="13"/>
          </p:nvPr>
        </p:nvSpPr>
        <p:spPr>
          <a:xfrm>
            <a:off x="457200" y="457200"/>
            <a:ext cx="8229600" cy="6096000"/>
          </a:xfrm>
        </p:spPr>
        <p:txBody>
          <a:bodyPr/>
          <a:lstStyle/>
          <a:p>
            <a:pPr>
              <a:buFont typeface="Wingdings" pitchFamily="2" charset="2"/>
              <a:buNone/>
            </a:pPr>
            <a:r>
              <a:rPr lang="en-US" sz="3000" dirty="0">
                <a:solidFill>
                  <a:srgbClr val="FFFF00"/>
                </a:solidFill>
              </a:rPr>
              <a:t>Summary of </a:t>
            </a:r>
            <a:r>
              <a:rPr lang="en-US" sz="3000" b="1" i="1" u="sng" dirty="0">
                <a:solidFill>
                  <a:srgbClr val="FFFF00"/>
                </a:solidFill>
              </a:rPr>
              <a:t>Stage 4</a:t>
            </a:r>
            <a:r>
              <a:rPr lang="en-US" sz="3000" dirty="0">
                <a:solidFill>
                  <a:srgbClr val="FFFF00"/>
                </a:solidFill>
              </a:rPr>
              <a:t>:</a:t>
            </a:r>
          </a:p>
          <a:p>
            <a:pPr>
              <a:buFont typeface="Wingdings" pitchFamily="2" charset="2"/>
              <a:buNone/>
            </a:pPr>
            <a:r>
              <a:rPr lang="en-US" sz="1400" dirty="0">
                <a:solidFill>
                  <a:srgbClr val="00B0F0"/>
                </a:solidFill>
              </a:rPr>
              <a:t>	</a:t>
            </a:r>
            <a:r>
              <a:rPr lang="en-US" sz="4000" b="1" i="1" u="sng" dirty="0">
                <a:solidFill>
                  <a:srgbClr val="00B0F0"/>
                </a:solidFill>
              </a:rPr>
              <a:t>Law and Order Orientation</a:t>
            </a:r>
            <a:r>
              <a:rPr lang="en-US" dirty="0">
                <a:solidFill>
                  <a:srgbClr val="00B0F0"/>
                </a:solidFill>
              </a:rPr>
              <a:t> </a:t>
            </a:r>
          </a:p>
          <a:p>
            <a:pPr algn="just">
              <a:buFont typeface="Wingdings" pitchFamily="2" charset="2"/>
              <a:buNone/>
            </a:pPr>
            <a:r>
              <a:rPr lang="en-US" dirty="0">
                <a:solidFill>
                  <a:srgbClr val="FFFF00"/>
                </a:solidFill>
              </a:rPr>
              <a:t>Conformity to authority to avoid censure and guilt.</a:t>
            </a:r>
          </a:p>
          <a:p>
            <a:pPr algn="just"/>
            <a:r>
              <a:rPr lang="en-US" sz="2800" dirty="0"/>
              <a:t>The concern now goes beyond one’s immediate group(s) to </a:t>
            </a:r>
            <a:r>
              <a:rPr lang="en-US" sz="2800" b="1" u="sng" dirty="0"/>
              <a:t>the larger society</a:t>
            </a:r>
            <a:r>
              <a:rPr lang="en-US" sz="2800" dirty="0"/>
              <a:t> … to the maintenance of law and order.  </a:t>
            </a:r>
          </a:p>
          <a:p>
            <a:pPr algn="just"/>
            <a:r>
              <a:rPr lang="en-US" sz="2800" dirty="0"/>
              <a:t>One’s obligation to the law overrides one’s obligations of loyalty to one’s family, friends and groups.  </a:t>
            </a:r>
          </a:p>
          <a:p>
            <a:pPr lvl="1" algn="just"/>
            <a:r>
              <a:rPr lang="en-US" sz="2400" dirty="0"/>
              <a:t>To put it simply, no one or group is above the law.</a:t>
            </a:r>
          </a:p>
          <a:p>
            <a:pPr>
              <a:buFont typeface="Wingdings" pitchFamily="2" charset="2"/>
              <a:buNone/>
            </a:pPr>
            <a:endParaRPr lang="en-US" sz="1400" dirty="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550863"/>
            <a:ext cx="8229600" cy="639762"/>
          </a:xfrm>
        </p:spPr>
        <p:txBody>
          <a:bodyPr>
            <a:normAutofit fontScale="90000"/>
          </a:bodyPr>
          <a:lstStyle/>
          <a:p>
            <a:r>
              <a:rPr lang="en-US" sz="3600"/>
              <a:t>Morals, Values and Ethics </a:t>
            </a:r>
            <a:br>
              <a:rPr lang="en-US" sz="3600"/>
            </a:br>
            <a:r>
              <a:rPr lang="en-US" sz="3600"/>
              <a:t>What’s the difference?</a:t>
            </a:r>
          </a:p>
        </p:txBody>
      </p:sp>
      <p:sp>
        <p:nvSpPr>
          <p:cNvPr id="48131" name="Rectangle 3"/>
          <p:cNvSpPr>
            <a:spLocks noGrp="1" noChangeArrowheads="1"/>
          </p:cNvSpPr>
          <p:nvPr>
            <p:ph sz="quarter" idx="13"/>
          </p:nvPr>
        </p:nvSpPr>
        <p:spPr>
          <a:xfrm>
            <a:off x="304800" y="1600200"/>
            <a:ext cx="8610600" cy="4648200"/>
          </a:xfrm>
          <a:prstGeom prst="rect">
            <a:avLst/>
          </a:prstGeom>
        </p:spPr>
        <p:txBody>
          <a:bodyPr>
            <a:normAutofit/>
          </a:bodyPr>
          <a:lstStyle/>
          <a:p>
            <a:r>
              <a:rPr lang="en-US" sz="3200" b="1" dirty="0"/>
              <a:t>Morals </a:t>
            </a:r>
          </a:p>
          <a:p>
            <a:pPr lvl="1"/>
            <a:r>
              <a:rPr lang="en-US" sz="2800" dirty="0"/>
              <a:t>Definition: </a:t>
            </a:r>
            <a:r>
              <a:rPr lang="en-US" sz="2800" i="1" dirty="0"/>
              <a:t>Motivation</a:t>
            </a:r>
            <a:r>
              <a:rPr lang="en-US" sz="2800" dirty="0"/>
              <a:t> based on ideas of right and wrong</a:t>
            </a:r>
          </a:p>
          <a:p>
            <a:pPr lvl="1"/>
            <a:r>
              <a:rPr lang="en-US" sz="2800" dirty="0"/>
              <a:t>Morals are more about good and bad than other values. </a:t>
            </a:r>
          </a:p>
          <a:p>
            <a:pPr lvl="1"/>
            <a:r>
              <a:rPr lang="en-US" sz="2800" dirty="0"/>
              <a:t>We thus judge others more strongly on morals than values.</a:t>
            </a:r>
          </a:p>
          <a:p>
            <a:pPr lvl="2"/>
            <a:r>
              <a:rPr lang="en-US" sz="2800" dirty="0"/>
              <a:t>A person can be described as immoral, yet there is no word for them not following values</a:t>
            </a:r>
            <a:r>
              <a:rPr lang="en-US" sz="2800" b="1" dirty="0"/>
              <a:t>.</a:t>
            </a:r>
          </a:p>
          <a:p>
            <a:pPr lvl="2">
              <a:buFontTx/>
              <a:buNone/>
            </a:pPr>
            <a:endParaRPr lang="en-US" sz="2800" b="1" dirty="0">
              <a:hlinkClick r:id="rId2"/>
            </a:endParaRP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sz="quarter" idx="13"/>
          </p:nvPr>
        </p:nvSpPr>
        <p:spPr>
          <a:xfrm>
            <a:off x="457200" y="457200"/>
            <a:ext cx="8229600" cy="6096000"/>
          </a:xfrm>
        </p:spPr>
        <p:txBody>
          <a:bodyPr>
            <a:normAutofit lnSpcReduction="10000"/>
          </a:bodyPr>
          <a:lstStyle/>
          <a:p>
            <a:pPr>
              <a:lnSpc>
                <a:spcPct val="90000"/>
              </a:lnSpc>
              <a:buFont typeface="Wingdings" pitchFamily="2" charset="2"/>
              <a:buNone/>
            </a:pPr>
            <a:r>
              <a:rPr lang="en-US" sz="3000" dirty="0">
                <a:solidFill>
                  <a:srgbClr val="FFFF00"/>
                </a:solidFill>
              </a:rPr>
              <a:t>Summary of </a:t>
            </a:r>
            <a:r>
              <a:rPr lang="en-US" sz="3000" b="1" i="1" u="sng" dirty="0">
                <a:solidFill>
                  <a:srgbClr val="FFFF00"/>
                </a:solidFill>
              </a:rPr>
              <a:t>Stage 4</a:t>
            </a:r>
            <a:r>
              <a:rPr lang="en-US" sz="3000" dirty="0">
                <a:solidFill>
                  <a:srgbClr val="FFFF00"/>
                </a:solidFill>
              </a:rPr>
              <a:t>:</a:t>
            </a:r>
          </a:p>
          <a:p>
            <a:pPr>
              <a:lnSpc>
                <a:spcPct val="90000"/>
              </a:lnSpc>
              <a:buFont typeface="Wingdings" pitchFamily="2" charset="2"/>
              <a:buNone/>
            </a:pPr>
            <a:r>
              <a:rPr lang="en-US" sz="1400" dirty="0">
                <a:solidFill>
                  <a:srgbClr val="00B0F0"/>
                </a:solidFill>
              </a:rPr>
              <a:t>	</a:t>
            </a:r>
            <a:r>
              <a:rPr lang="en-US" sz="4000" b="1" i="1" u="sng" dirty="0">
                <a:solidFill>
                  <a:srgbClr val="00B0F0"/>
                </a:solidFill>
              </a:rPr>
              <a:t>Law and Order Orientation</a:t>
            </a:r>
            <a:r>
              <a:rPr lang="en-US" dirty="0">
                <a:solidFill>
                  <a:srgbClr val="00B0F0"/>
                </a:solidFill>
              </a:rPr>
              <a:t> </a:t>
            </a:r>
          </a:p>
          <a:p>
            <a:pPr>
              <a:lnSpc>
                <a:spcPct val="90000"/>
              </a:lnSpc>
              <a:buFont typeface="Wingdings" pitchFamily="2" charset="2"/>
              <a:buNone/>
            </a:pPr>
            <a:endParaRPr lang="en-US" sz="1400" dirty="0"/>
          </a:p>
          <a:p>
            <a:pPr>
              <a:lnSpc>
                <a:spcPct val="90000"/>
              </a:lnSpc>
              <a:buFont typeface="Wingdings" pitchFamily="2" charset="2"/>
              <a:buNone/>
            </a:pPr>
            <a:r>
              <a:rPr lang="en-US" sz="2800" dirty="0">
                <a:solidFill>
                  <a:srgbClr val="FFFF00"/>
                </a:solidFill>
              </a:rPr>
              <a:t>Possible Stage 4 responses to Heinz Dilemma:</a:t>
            </a:r>
          </a:p>
          <a:p>
            <a:pPr>
              <a:lnSpc>
                <a:spcPct val="90000"/>
              </a:lnSpc>
              <a:buFont typeface="Wingdings" pitchFamily="2" charset="2"/>
              <a:buNone/>
            </a:pPr>
            <a:endParaRPr lang="en-US" sz="1200" dirty="0">
              <a:solidFill>
                <a:srgbClr val="FFFF00"/>
              </a:solidFill>
            </a:endParaRPr>
          </a:p>
          <a:p>
            <a:pPr lvl="2">
              <a:lnSpc>
                <a:spcPct val="90000"/>
              </a:lnSpc>
            </a:pPr>
            <a:r>
              <a:rPr lang="en-US" sz="2400" dirty="0"/>
              <a:t>YES: As her husband, Heinz has a duty to save his wife’s life so he should steal the drug.  But it’s wrong to steal, so Heinz should be prepared to accept the penalty for breaking the law.</a:t>
            </a:r>
          </a:p>
          <a:p>
            <a:pPr lvl="2">
              <a:lnSpc>
                <a:spcPct val="90000"/>
              </a:lnSpc>
              <a:buFont typeface="Wingdings" pitchFamily="2" charset="2"/>
              <a:buNone/>
            </a:pPr>
            <a:endParaRPr lang="en-US" sz="2400" dirty="0"/>
          </a:p>
          <a:p>
            <a:pPr lvl="2">
              <a:lnSpc>
                <a:spcPct val="90000"/>
              </a:lnSpc>
            </a:pPr>
            <a:r>
              <a:rPr lang="en-US" sz="2400" dirty="0"/>
              <a:t>YES: The judge should sentence Heinz to jail.  Stealing is against the law.  He should not make exceptions even though Heinz’ wife is dying.  If the judge does not sentence Heinz to jail then others may think it’s right to steal and there will be chaos in the society.</a:t>
            </a:r>
          </a:p>
        </p:txBody>
      </p:sp>
    </p:spTree>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52400"/>
            <a:ext cx="8229600" cy="963613"/>
          </a:xfrm>
        </p:spPr>
        <p:txBody>
          <a:bodyPr/>
          <a:lstStyle/>
          <a:p>
            <a:r>
              <a:rPr lang="en-US" dirty="0"/>
              <a:t>Levels of Moral Development</a:t>
            </a:r>
          </a:p>
        </p:txBody>
      </p:sp>
      <p:sp>
        <p:nvSpPr>
          <p:cNvPr id="28675" name="Rectangle 3"/>
          <p:cNvSpPr>
            <a:spLocks noGrp="1" noChangeArrowheads="1"/>
          </p:cNvSpPr>
          <p:nvPr>
            <p:ph sz="quarter" idx="13"/>
          </p:nvPr>
        </p:nvSpPr>
        <p:spPr>
          <a:xfrm>
            <a:off x="381000" y="1676400"/>
            <a:ext cx="8229600" cy="4495800"/>
          </a:xfrm>
        </p:spPr>
        <p:txBody>
          <a:bodyPr>
            <a:normAutofit/>
          </a:bodyPr>
          <a:lstStyle/>
          <a:p>
            <a:pPr>
              <a:spcAft>
                <a:spcPts val="600"/>
              </a:spcAft>
            </a:pPr>
            <a:r>
              <a:rPr lang="en-US" sz="4400" u="sng" dirty="0">
                <a:solidFill>
                  <a:srgbClr val="7030A0"/>
                </a:solidFill>
              </a:rPr>
              <a:t>Level </a:t>
            </a:r>
            <a:r>
              <a:rPr lang="en-US" sz="4400" u="sng" dirty="0" smtClean="0">
                <a:solidFill>
                  <a:srgbClr val="7030A0"/>
                </a:solidFill>
              </a:rPr>
              <a:t>3: </a:t>
            </a:r>
            <a:r>
              <a:rPr lang="en-US" sz="4400" u="sng" dirty="0">
                <a:solidFill>
                  <a:srgbClr val="7030A0"/>
                </a:solidFill>
              </a:rPr>
              <a:t>P</a:t>
            </a:r>
            <a:r>
              <a:rPr lang="en-US" sz="4400" u="sng" dirty="0" smtClean="0">
                <a:solidFill>
                  <a:srgbClr val="7030A0"/>
                </a:solidFill>
              </a:rPr>
              <a:t>ost-Conventional </a:t>
            </a:r>
            <a:r>
              <a:rPr lang="en-US" sz="4400" u="sng" dirty="0">
                <a:solidFill>
                  <a:srgbClr val="7030A0"/>
                </a:solidFill>
              </a:rPr>
              <a:t>Morality</a:t>
            </a:r>
          </a:p>
          <a:p>
            <a:pPr lvl="1"/>
            <a:r>
              <a:rPr lang="en-US" sz="3600" b="1" i="1" u="sng" dirty="0" smtClean="0">
                <a:solidFill>
                  <a:srgbClr val="FFFF00"/>
                </a:solidFill>
              </a:rPr>
              <a:t>Stage 5</a:t>
            </a:r>
            <a:r>
              <a:rPr lang="en-US" sz="3600" b="1" i="1" u="sng" dirty="0" smtClean="0"/>
              <a:t>: Social Contract and Individual Rights Orientation</a:t>
            </a:r>
            <a:endParaRPr lang="en-US" sz="2000" b="1" i="1" u="sng" dirty="0"/>
          </a:p>
          <a:p>
            <a:pPr lvl="1">
              <a:buFontTx/>
              <a:buNone/>
            </a:pPr>
            <a:endParaRPr lang="en-US" sz="3600" b="1" i="1" u="sng" dirty="0"/>
          </a:p>
          <a:p>
            <a:pPr lvl="1"/>
            <a:r>
              <a:rPr lang="en-US" sz="3600" b="1" i="1" u="sng" dirty="0" smtClean="0">
                <a:solidFill>
                  <a:srgbClr val="FFFF00"/>
                </a:solidFill>
              </a:rPr>
              <a:t>Stage 6</a:t>
            </a:r>
            <a:r>
              <a:rPr lang="en-US" sz="3600" b="1" i="1" u="sng" dirty="0" smtClean="0"/>
              <a:t>: Universal Ethical Principal Orientation</a:t>
            </a:r>
            <a:endParaRPr lang="en-US" sz="3600" dirty="0">
              <a:solidFill>
                <a:srgbClr val="FFFF00"/>
              </a:solidFill>
            </a:endParaRPr>
          </a:p>
          <a:p>
            <a:pPr>
              <a:buFont typeface="Wingdings" pitchFamily="2" charset="2"/>
              <a:buNone/>
            </a:pPr>
            <a:endParaRPr lang="en-US" sz="3600" dirty="0">
              <a:solidFill>
                <a:srgbClr val="FFFF00"/>
              </a:solidFill>
            </a:endParaRPr>
          </a:p>
        </p:txBody>
      </p:sp>
    </p:spTree>
    <p:extLst>
      <p:ext uri="{BB962C8B-B14F-4D97-AF65-F5344CB8AC3E}">
        <p14:creationId xmlns:p14="http://schemas.microsoft.com/office/powerpoint/2010/main" val="135217536"/>
      </p:ext>
    </p:extLst>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sz="quarter" idx="13"/>
          </p:nvPr>
        </p:nvSpPr>
        <p:spPr>
          <a:xfrm>
            <a:off x="457200" y="381000"/>
            <a:ext cx="8153400" cy="6019800"/>
          </a:xfrm>
        </p:spPr>
        <p:txBody>
          <a:bodyPr/>
          <a:lstStyle/>
          <a:p>
            <a:pPr>
              <a:lnSpc>
                <a:spcPct val="80000"/>
              </a:lnSpc>
              <a:buFont typeface="Wingdings" pitchFamily="2" charset="2"/>
              <a:buNone/>
            </a:pPr>
            <a:r>
              <a:rPr lang="en-US" sz="3600" dirty="0">
                <a:solidFill>
                  <a:srgbClr val="FFFF00"/>
                </a:solidFill>
              </a:rPr>
              <a:t>Summary of </a:t>
            </a:r>
            <a:r>
              <a:rPr lang="en-US" sz="3600" b="1" i="1" u="sng" dirty="0">
                <a:solidFill>
                  <a:srgbClr val="FFFF00"/>
                </a:solidFill>
              </a:rPr>
              <a:t>Stage 5</a:t>
            </a:r>
            <a:r>
              <a:rPr lang="en-US" sz="3600" dirty="0">
                <a:solidFill>
                  <a:srgbClr val="FFFF00"/>
                </a:solidFill>
              </a:rPr>
              <a:t>:</a:t>
            </a:r>
          </a:p>
          <a:p>
            <a:pPr algn="ctr">
              <a:lnSpc>
                <a:spcPct val="80000"/>
              </a:lnSpc>
              <a:buFont typeface="Wingdings" pitchFamily="2" charset="2"/>
              <a:buNone/>
            </a:pPr>
            <a:r>
              <a:rPr lang="en-US" sz="900" dirty="0">
                <a:solidFill>
                  <a:srgbClr val="7030A0"/>
                </a:solidFill>
              </a:rPr>
              <a:t>	</a:t>
            </a:r>
            <a:r>
              <a:rPr lang="en-US" sz="4000" b="1" i="1" u="sng" dirty="0">
                <a:solidFill>
                  <a:srgbClr val="7030A0"/>
                </a:solidFill>
              </a:rPr>
              <a:t>Social Contract and Individual Rights Orientation</a:t>
            </a:r>
            <a:r>
              <a:rPr lang="en-US" sz="3600" dirty="0">
                <a:solidFill>
                  <a:srgbClr val="7030A0"/>
                </a:solidFill>
              </a:rPr>
              <a:t> </a:t>
            </a:r>
          </a:p>
          <a:p>
            <a:pPr>
              <a:lnSpc>
                <a:spcPct val="80000"/>
              </a:lnSpc>
              <a:buFont typeface="Wingdings" pitchFamily="2" charset="2"/>
              <a:buNone/>
            </a:pPr>
            <a:r>
              <a:rPr lang="en-US" dirty="0">
                <a:solidFill>
                  <a:srgbClr val="FFFF00"/>
                </a:solidFill>
              </a:rPr>
              <a:t>Individual is concerned with individual rights and democratically decided laws.</a:t>
            </a:r>
          </a:p>
          <a:p>
            <a:pPr algn="just">
              <a:lnSpc>
                <a:spcPct val="80000"/>
              </a:lnSpc>
            </a:pPr>
            <a:r>
              <a:rPr lang="en-US" sz="2800" dirty="0"/>
              <a:t>The concern is social utility or public interest.  While rules are needed to maintain social order, they should not be blindly obeyed but should be set up (even changed) by social contract for the greater good of society.  </a:t>
            </a:r>
          </a:p>
          <a:p>
            <a:pPr algn="just">
              <a:lnSpc>
                <a:spcPct val="80000"/>
              </a:lnSpc>
            </a:pPr>
            <a:r>
              <a:rPr lang="en-US" sz="2800" dirty="0"/>
              <a:t>Right action is one that protects the rights of the individual according to rules agreed upon by the whole society.</a:t>
            </a:r>
          </a:p>
          <a:p>
            <a:pPr>
              <a:lnSpc>
                <a:spcPct val="80000"/>
              </a:lnSpc>
              <a:buFont typeface="Wingdings" pitchFamily="2" charset="2"/>
              <a:buNone/>
            </a:pPr>
            <a:endParaRPr lang="en-US" sz="2800" dirty="0">
              <a:solidFill>
                <a:srgbClr val="FFFF00"/>
              </a:solidFill>
            </a:endParaRPr>
          </a:p>
        </p:txBody>
      </p:sp>
    </p:spTree>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sz="quarter" idx="13"/>
          </p:nvPr>
        </p:nvSpPr>
        <p:spPr>
          <a:xfrm>
            <a:off x="457200" y="381000"/>
            <a:ext cx="8153400" cy="6019800"/>
          </a:xfrm>
        </p:spPr>
        <p:txBody>
          <a:bodyPr>
            <a:normAutofit lnSpcReduction="10000"/>
          </a:bodyPr>
          <a:lstStyle/>
          <a:p>
            <a:pPr>
              <a:lnSpc>
                <a:spcPct val="80000"/>
              </a:lnSpc>
              <a:buFont typeface="Wingdings" pitchFamily="2" charset="2"/>
              <a:buNone/>
            </a:pPr>
            <a:r>
              <a:rPr lang="en-US" sz="3600" dirty="0">
                <a:solidFill>
                  <a:srgbClr val="FFFF00"/>
                </a:solidFill>
              </a:rPr>
              <a:t>Summary of </a:t>
            </a:r>
            <a:r>
              <a:rPr lang="en-US" sz="3600" b="1" i="1" u="sng" dirty="0">
                <a:solidFill>
                  <a:srgbClr val="FFFF00"/>
                </a:solidFill>
              </a:rPr>
              <a:t>Stage 5</a:t>
            </a:r>
            <a:r>
              <a:rPr lang="en-US" sz="3600" dirty="0">
                <a:solidFill>
                  <a:srgbClr val="FFFF00"/>
                </a:solidFill>
              </a:rPr>
              <a:t>:</a:t>
            </a:r>
          </a:p>
          <a:p>
            <a:pPr algn="ctr">
              <a:lnSpc>
                <a:spcPct val="80000"/>
              </a:lnSpc>
              <a:buFont typeface="Wingdings" pitchFamily="2" charset="2"/>
              <a:buNone/>
            </a:pPr>
            <a:r>
              <a:rPr lang="en-US" sz="900" dirty="0">
                <a:solidFill>
                  <a:srgbClr val="7030A0"/>
                </a:solidFill>
              </a:rPr>
              <a:t>	</a:t>
            </a:r>
            <a:r>
              <a:rPr lang="en-US" sz="4000" b="1" i="1" u="sng" dirty="0">
                <a:solidFill>
                  <a:srgbClr val="7030A0"/>
                </a:solidFill>
              </a:rPr>
              <a:t>Social Contract and Individual Rights Orientation</a:t>
            </a:r>
            <a:r>
              <a:rPr lang="en-US" sz="3600" dirty="0">
                <a:solidFill>
                  <a:srgbClr val="7030A0"/>
                </a:solidFill>
              </a:rPr>
              <a:t> </a:t>
            </a:r>
          </a:p>
          <a:p>
            <a:pPr>
              <a:lnSpc>
                <a:spcPct val="90000"/>
              </a:lnSpc>
            </a:pPr>
            <a:r>
              <a:rPr lang="en-US" sz="2800" dirty="0">
                <a:solidFill>
                  <a:srgbClr val="FFFF00"/>
                </a:solidFill>
              </a:rPr>
              <a:t>Possible Stage 5 responses to Heinz Dilemma:</a:t>
            </a:r>
          </a:p>
          <a:p>
            <a:pPr lvl="2">
              <a:lnSpc>
                <a:spcPct val="90000"/>
              </a:lnSpc>
            </a:pPr>
            <a:r>
              <a:rPr lang="en-US" sz="2400" dirty="0"/>
              <a:t>YES: Heinz should steal the drug because everyone has the right to life regardless of the law against stealing.  Should Heinz be caught and prosecuted for stealing then the law (against stealing) needs to be reinterpreted because a person’s life is at stake.</a:t>
            </a:r>
          </a:p>
          <a:p>
            <a:pPr lvl="2">
              <a:lnSpc>
                <a:spcPct val="90000"/>
              </a:lnSpc>
              <a:buFont typeface="Wingdings" pitchFamily="2" charset="2"/>
              <a:buNone/>
            </a:pPr>
            <a:endParaRPr lang="en-US" sz="2400" dirty="0"/>
          </a:p>
          <a:p>
            <a:pPr lvl="2">
              <a:lnSpc>
                <a:spcPct val="90000"/>
              </a:lnSpc>
            </a:pPr>
            <a:r>
              <a:rPr lang="en-US" sz="2400" dirty="0"/>
              <a:t>NO: The doctor scientist’s decision is despicable (bad or unpleasant) but his right to fair compensation (for his discovery) must be maintained.  Therefore, Heinz should not steal the drug.</a:t>
            </a:r>
          </a:p>
          <a:p>
            <a:pPr>
              <a:lnSpc>
                <a:spcPct val="80000"/>
              </a:lnSpc>
              <a:buFont typeface="Wingdings" pitchFamily="2" charset="2"/>
              <a:buNone/>
            </a:pPr>
            <a:endParaRPr lang="en-US" sz="2800" dirty="0">
              <a:solidFill>
                <a:srgbClr val="FFFF00"/>
              </a:solidFill>
            </a:endParaRPr>
          </a:p>
        </p:txBody>
      </p:sp>
    </p:spTree>
    <p:extLst>
      <p:ext uri="{BB962C8B-B14F-4D97-AF65-F5344CB8AC3E}">
        <p14:creationId xmlns:p14="http://schemas.microsoft.com/office/powerpoint/2010/main" val="1737319145"/>
      </p:ext>
    </p:extLst>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sz="quarter" idx="13"/>
          </p:nvPr>
        </p:nvSpPr>
        <p:spPr>
          <a:xfrm>
            <a:off x="457200" y="381000"/>
            <a:ext cx="8153400" cy="6019800"/>
          </a:xfrm>
        </p:spPr>
        <p:txBody>
          <a:bodyPr/>
          <a:lstStyle/>
          <a:p>
            <a:pPr>
              <a:lnSpc>
                <a:spcPct val="80000"/>
              </a:lnSpc>
              <a:buFont typeface="Wingdings" pitchFamily="2" charset="2"/>
              <a:buNone/>
            </a:pPr>
            <a:r>
              <a:rPr lang="en-US" sz="3600" dirty="0">
                <a:solidFill>
                  <a:srgbClr val="FFFF00"/>
                </a:solidFill>
              </a:rPr>
              <a:t>Summary of </a:t>
            </a:r>
            <a:r>
              <a:rPr lang="en-US" sz="3600" b="1" i="1" u="sng" dirty="0">
                <a:solidFill>
                  <a:srgbClr val="FFFF00"/>
                </a:solidFill>
              </a:rPr>
              <a:t>Stage </a:t>
            </a:r>
            <a:r>
              <a:rPr lang="en-US" sz="3600" b="1" i="1" u="sng" dirty="0" smtClean="0">
                <a:solidFill>
                  <a:srgbClr val="FFFF00"/>
                </a:solidFill>
              </a:rPr>
              <a:t>6</a:t>
            </a:r>
            <a:r>
              <a:rPr lang="en-US" sz="3600" dirty="0" smtClean="0">
                <a:solidFill>
                  <a:srgbClr val="FFFF00"/>
                </a:solidFill>
              </a:rPr>
              <a:t>:</a:t>
            </a:r>
            <a:endParaRPr lang="en-US" sz="3600" dirty="0">
              <a:solidFill>
                <a:srgbClr val="FFFF00"/>
              </a:solidFill>
            </a:endParaRPr>
          </a:p>
          <a:p>
            <a:pPr algn="ctr">
              <a:lnSpc>
                <a:spcPct val="80000"/>
              </a:lnSpc>
              <a:buFont typeface="Wingdings" pitchFamily="2" charset="2"/>
              <a:buNone/>
            </a:pPr>
            <a:r>
              <a:rPr lang="en-US" sz="900" dirty="0">
                <a:solidFill>
                  <a:srgbClr val="7030A0"/>
                </a:solidFill>
              </a:rPr>
              <a:t>	</a:t>
            </a:r>
            <a:r>
              <a:rPr lang="en-US" sz="4000" b="1" i="1" u="sng" dirty="0" smtClean="0">
                <a:solidFill>
                  <a:srgbClr val="7030A0"/>
                </a:solidFill>
              </a:rPr>
              <a:t>Universal Ethical Principle Orientation</a:t>
            </a:r>
            <a:endParaRPr lang="en-US" sz="3600" dirty="0">
              <a:solidFill>
                <a:srgbClr val="7030A0"/>
              </a:solidFill>
            </a:endParaRPr>
          </a:p>
          <a:p>
            <a:pPr algn="just">
              <a:lnSpc>
                <a:spcPct val="90000"/>
              </a:lnSpc>
            </a:pPr>
            <a:r>
              <a:rPr lang="en-US" sz="2400" dirty="0">
                <a:solidFill>
                  <a:srgbClr val="FFFF00"/>
                </a:solidFill>
              </a:rPr>
              <a:t>Individual is entirely guided by his or her own conscience.</a:t>
            </a:r>
          </a:p>
          <a:p>
            <a:pPr algn="just">
              <a:lnSpc>
                <a:spcPct val="90000"/>
              </a:lnSpc>
            </a:pPr>
            <a:r>
              <a:rPr lang="en-US" sz="2400" dirty="0"/>
              <a:t>The concern is for moral principles … an action is judged right if it is consistent with self-chosen ethical principles. These principles are not concrete moral rules but are universal principles of justice, reciprocity, equality, and human dignity.</a:t>
            </a:r>
          </a:p>
          <a:p>
            <a:pPr>
              <a:lnSpc>
                <a:spcPct val="90000"/>
              </a:lnSpc>
            </a:pPr>
            <a:endParaRPr lang="en-US" sz="1200" dirty="0"/>
          </a:p>
          <a:p>
            <a:pPr>
              <a:lnSpc>
                <a:spcPct val="90000"/>
              </a:lnSpc>
            </a:pPr>
            <a:r>
              <a:rPr lang="en-US" sz="2400" dirty="0">
                <a:solidFill>
                  <a:srgbClr val="FFFF00"/>
                </a:solidFill>
              </a:rPr>
              <a:t>Possible Stage 6 response to Heinz Dilemma:</a:t>
            </a:r>
          </a:p>
          <a:p>
            <a:pPr>
              <a:lnSpc>
                <a:spcPct val="90000"/>
              </a:lnSpc>
            </a:pPr>
            <a:endParaRPr lang="en-US" sz="1000" dirty="0">
              <a:solidFill>
                <a:srgbClr val="FFFF00"/>
              </a:solidFill>
            </a:endParaRPr>
          </a:p>
          <a:p>
            <a:pPr lvl="1">
              <a:lnSpc>
                <a:spcPct val="90000"/>
              </a:lnSpc>
            </a:pPr>
            <a:r>
              <a:rPr lang="en-US" sz="2400" dirty="0"/>
              <a:t>Heinz should steal the drug to save his wife because preserving human life is a higher moral obligation than preserving property</a:t>
            </a:r>
            <a:r>
              <a:rPr lang="en-US" sz="2400" dirty="0" smtClean="0"/>
              <a:t>.</a:t>
            </a:r>
            <a:endParaRPr lang="en-US" sz="2400" dirty="0"/>
          </a:p>
        </p:txBody>
      </p:sp>
    </p:spTree>
    <p:extLst>
      <p:ext uri="{BB962C8B-B14F-4D97-AF65-F5344CB8AC3E}">
        <p14:creationId xmlns:p14="http://schemas.microsoft.com/office/powerpoint/2010/main" val="3067139379"/>
      </p:ext>
    </p:extLst>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76200"/>
            <a:ext cx="7924800" cy="639762"/>
          </a:xfrm>
        </p:spPr>
        <p:txBody>
          <a:bodyPr/>
          <a:lstStyle/>
          <a:p>
            <a:r>
              <a:rPr lang="en-US" dirty="0"/>
              <a:t>To Summarize</a:t>
            </a:r>
          </a:p>
        </p:txBody>
      </p:sp>
      <p:sp>
        <p:nvSpPr>
          <p:cNvPr id="51203" name="Rectangle 3"/>
          <p:cNvSpPr>
            <a:spLocks noGrp="1" noChangeArrowheads="1"/>
          </p:cNvSpPr>
          <p:nvPr>
            <p:ph sz="quarter" idx="13"/>
          </p:nvPr>
        </p:nvSpPr>
        <p:spPr>
          <a:xfrm>
            <a:off x="381000" y="762000"/>
            <a:ext cx="8534400" cy="5562600"/>
          </a:xfrm>
        </p:spPr>
        <p:txBody>
          <a:bodyPr>
            <a:noAutofit/>
          </a:bodyPr>
          <a:lstStyle/>
          <a:p>
            <a:pPr>
              <a:lnSpc>
                <a:spcPct val="80000"/>
              </a:lnSpc>
            </a:pPr>
            <a:r>
              <a:rPr lang="en-US" sz="2800" dirty="0"/>
              <a:t>1. </a:t>
            </a:r>
            <a:r>
              <a:rPr lang="en-US" sz="2800" b="1" u="sng" dirty="0">
                <a:solidFill>
                  <a:srgbClr val="00B050"/>
                </a:solidFill>
              </a:rPr>
              <a:t>In the </a:t>
            </a:r>
            <a:r>
              <a:rPr lang="en-US" sz="2800" b="1" u="sng" dirty="0" err="1">
                <a:solidFill>
                  <a:srgbClr val="00B050"/>
                </a:solidFill>
              </a:rPr>
              <a:t>preconventional</a:t>
            </a:r>
            <a:r>
              <a:rPr lang="en-US" sz="2800" b="1" u="sng" dirty="0">
                <a:solidFill>
                  <a:srgbClr val="00B050"/>
                </a:solidFill>
              </a:rPr>
              <a:t> level</a:t>
            </a:r>
            <a:r>
              <a:rPr lang="en-US" sz="2800" dirty="0"/>
              <a:t>, (stages one and two) one operates first out of </a:t>
            </a:r>
            <a:r>
              <a:rPr lang="en-US" sz="2800" b="1" i="1" dirty="0">
                <a:solidFill>
                  <a:srgbClr val="FFFF00"/>
                </a:solidFill>
              </a:rPr>
              <a:t>fear of punishment</a:t>
            </a:r>
            <a:r>
              <a:rPr lang="en-US" sz="2800" dirty="0"/>
              <a:t>, then in terms of </a:t>
            </a:r>
            <a:r>
              <a:rPr lang="en-US" sz="2800" b="1" i="1" dirty="0">
                <a:solidFill>
                  <a:srgbClr val="FFFF00"/>
                </a:solidFill>
              </a:rPr>
              <a:t>satisfying one's own needs</a:t>
            </a:r>
            <a:r>
              <a:rPr lang="en-US" sz="2800" dirty="0"/>
              <a:t>. This stage largely applies to children.</a:t>
            </a:r>
          </a:p>
          <a:p>
            <a:pPr>
              <a:lnSpc>
                <a:spcPct val="80000"/>
              </a:lnSpc>
            </a:pPr>
            <a:r>
              <a:rPr lang="en-US" sz="2800" dirty="0"/>
              <a:t>2</a:t>
            </a:r>
            <a:r>
              <a:rPr lang="en-US" sz="2800" dirty="0">
                <a:solidFill>
                  <a:srgbClr val="FFFF00"/>
                </a:solidFill>
              </a:rPr>
              <a:t>. </a:t>
            </a:r>
            <a:r>
              <a:rPr lang="en-US" sz="2800" b="1" u="sng" dirty="0">
                <a:solidFill>
                  <a:srgbClr val="00B0F0"/>
                </a:solidFill>
              </a:rPr>
              <a:t>In the conventional level</a:t>
            </a:r>
            <a:r>
              <a:rPr lang="en-US" sz="2800" dirty="0">
                <a:solidFill>
                  <a:srgbClr val="00B0F0"/>
                </a:solidFill>
              </a:rPr>
              <a:t> </a:t>
            </a:r>
            <a:r>
              <a:rPr lang="en-US" sz="2800" dirty="0"/>
              <a:t>(stages three and four) one no longer looks to one's own needs or fears, but adopts </a:t>
            </a:r>
            <a:r>
              <a:rPr lang="en-US" sz="2800" b="1" i="1" dirty="0">
                <a:solidFill>
                  <a:srgbClr val="FFFF00"/>
                </a:solidFill>
              </a:rPr>
              <a:t>the rules and conventions of the majority </a:t>
            </a:r>
            <a:r>
              <a:rPr lang="en-US" sz="2800" dirty="0"/>
              <a:t>-- moral acts are those that preserve social norms, "doing one's duty", etc. The primary moral goal is to </a:t>
            </a:r>
            <a:r>
              <a:rPr lang="en-US" sz="2800" b="1" i="1" dirty="0">
                <a:solidFill>
                  <a:srgbClr val="FFFF00"/>
                </a:solidFill>
              </a:rPr>
              <a:t>please others</a:t>
            </a:r>
            <a:r>
              <a:rPr lang="en-US" sz="2800" dirty="0"/>
              <a:t>, whether they be friends or a larger social group.</a:t>
            </a:r>
          </a:p>
          <a:p>
            <a:pPr>
              <a:lnSpc>
                <a:spcPct val="80000"/>
              </a:lnSpc>
            </a:pPr>
            <a:r>
              <a:rPr lang="en-US" sz="2800" dirty="0"/>
              <a:t>3. </a:t>
            </a:r>
            <a:r>
              <a:rPr lang="en-US" sz="2800" b="1" u="sng" dirty="0">
                <a:solidFill>
                  <a:srgbClr val="7030A0"/>
                </a:solidFill>
              </a:rPr>
              <a:t>In the post-conventional level</a:t>
            </a:r>
            <a:r>
              <a:rPr lang="en-US" sz="2800" dirty="0">
                <a:solidFill>
                  <a:srgbClr val="7030A0"/>
                </a:solidFill>
              </a:rPr>
              <a:t> </a:t>
            </a:r>
            <a:r>
              <a:rPr lang="en-US" sz="2800" dirty="0"/>
              <a:t>(stages five and six) the standards one now abides by are no longer those of the community, but ones that the agent believes </a:t>
            </a:r>
            <a:r>
              <a:rPr lang="en-US" sz="2800" b="1" i="1" dirty="0">
                <a:solidFill>
                  <a:srgbClr val="FFFF00"/>
                </a:solidFill>
              </a:rPr>
              <a:t>apply to all persons -- universal principles.</a:t>
            </a:r>
          </a:p>
        </p:txBody>
      </p:sp>
    </p:spTree>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But Wait</a:t>
            </a:r>
          </a:p>
        </p:txBody>
      </p:sp>
      <p:sp>
        <p:nvSpPr>
          <p:cNvPr id="52227" name="Rectangle 3"/>
          <p:cNvSpPr>
            <a:spLocks noGrp="1" noChangeArrowheads="1"/>
          </p:cNvSpPr>
          <p:nvPr>
            <p:ph sz="quarter" idx="13"/>
          </p:nvPr>
        </p:nvSpPr>
        <p:spPr>
          <a:xfrm>
            <a:off x="457200" y="1295400"/>
            <a:ext cx="8229600" cy="4800600"/>
          </a:xfrm>
        </p:spPr>
        <p:txBody>
          <a:bodyPr/>
          <a:lstStyle/>
          <a:p>
            <a:r>
              <a:rPr lang="en-US" sz="2800" dirty="0"/>
              <a:t>Kohlberg's scale was tremendously influential, and is still considered the most important ethical model by many. </a:t>
            </a:r>
          </a:p>
          <a:p>
            <a:r>
              <a:rPr lang="en-US" sz="2800" dirty="0"/>
              <a:t>But researcher Carol Gilligan began to notice that on Kohlberg's scale, women rarely progressed beyond the second (conventional) level. </a:t>
            </a:r>
          </a:p>
          <a:p>
            <a:pPr lvl="1"/>
            <a:r>
              <a:rPr lang="en-US" sz="2400" dirty="0"/>
              <a:t>Moreover, as Gilligan began to look at other developmental models (those of Freud, Piaget, and Erickson), </a:t>
            </a:r>
            <a:r>
              <a:rPr lang="en-US" sz="2400" b="1" u="sng" dirty="0">
                <a:solidFill>
                  <a:srgbClr val="CC0000"/>
                </a:solidFill>
              </a:rPr>
              <a:t>she noticed that women always came out deficient or deviant.</a:t>
            </a:r>
            <a:r>
              <a:rPr lang="en-US" sz="2400" dirty="0">
                <a:solidFill>
                  <a:srgbClr val="CC0000"/>
                </a:solidFill>
              </a:rPr>
              <a:t> </a:t>
            </a:r>
          </a:p>
        </p:txBody>
      </p:sp>
    </p:spTree>
  </p:cSld>
  <p:clrMapOvr>
    <a:masterClrMapping/>
  </p:clrMapOvr>
  <p:transition>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t>WHY?</a:t>
            </a:r>
          </a:p>
        </p:txBody>
      </p:sp>
      <p:sp>
        <p:nvSpPr>
          <p:cNvPr id="53251" name="Rectangle 3"/>
          <p:cNvSpPr>
            <a:spLocks noGrp="1" noChangeArrowheads="1"/>
          </p:cNvSpPr>
          <p:nvPr>
            <p:ph sz="quarter" idx="13"/>
          </p:nvPr>
        </p:nvSpPr>
        <p:spPr/>
        <p:txBody>
          <a:bodyPr>
            <a:normAutofit lnSpcReduction="10000"/>
          </a:bodyPr>
          <a:lstStyle/>
          <a:p>
            <a:r>
              <a:rPr lang="en-US" sz="3200" dirty="0"/>
              <a:t>Kohlberg only studied males</a:t>
            </a:r>
          </a:p>
          <a:p>
            <a:r>
              <a:rPr lang="en-US" sz="3200" dirty="0"/>
              <a:t>Gilligan studied females</a:t>
            </a:r>
          </a:p>
          <a:p>
            <a:pPr lvl="1"/>
            <a:r>
              <a:rPr lang="en-US" sz="3200" dirty="0"/>
              <a:t>Found out some surprising things:</a:t>
            </a:r>
          </a:p>
          <a:p>
            <a:pPr marL="693738" lvl="2" indent="-514350">
              <a:buFont typeface="+mj-lt"/>
              <a:buAutoNum type="alphaLcParenR"/>
            </a:pPr>
            <a:r>
              <a:rPr lang="en-US" sz="3200" dirty="0" smtClean="0"/>
              <a:t>women </a:t>
            </a:r>
            <a:r>
              <a:rPr lang="en-US" sz="3200" dirty="0"/>
              <a:t>conceptualize ethics differently from </a:t>
            </a:r>
            <a:r>
              <a:rPr lang="en-US" sz="3200" dirty="0" smtClean="0"/>
              <a:t>men</a:t>
            </a:r>
          </a:p>
          <a:p>
            <a:pPr marL="693738" lvl="2" indent="-514350">
              <a:buFont typeface="+mj-lt"/>
              <a:buAutoNum type="alphaLcParenR"/>
            </a:pPr>
            <a:r>
              <a:rPr lang="en-US" sz="3200" dirty="0" smtClean="0"/>
              <a:t>that </a:t>
            </a:r>
            <a:r>
              <a:rPr lang="en-US" sz="3200" dirty="0"/>
              <a:t>their different voice is an equally legitimate way to view ethics </a:t>
            </a:r>
          </a:p>
        </p:txBody>
      </p:sp>
    </p:spTree>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r>
              <a:rPr lang="en-US" dirty="0"/>
              <a:t>Differences </a:t>
            </a:r>
            <a:r>
              <a:rPr lang="en-US" dirty="0" smtClean="0"/>
              <a:t>Between Men </a:t>
            </a:r>
            <a:r>
              <a:rPr lang="en-US" dirty="0"/>
              <a:t>and Women</a:t>
            </a:r>
          </a:p>
        </p:txBody>
      </p:sp>
      <p:sp>
        <p:nvSpPr>
          <p:cNvPr id="54275" name="Rectangle 3"/>
          <p:cNvSpPr>
            <a:spLocks noGrp="1" noChangeArrowheads="1"/>
          </p:cNvSpPr>
          <p:nvPr>
            <p:ph sz="quarter" idx="13"/>
          </p:nvPr>
        </p:nvSpPr>
        <p:spPr>
          <a:xfrm>
            <a:off x="457200" y="1600200"/>
            <a:ext cx="8382000" cy="5105400"/>
          </a:xfrm>
        </p:spPr>
        <p:txBody>
          <a:bodyPr>
            <a:normAutofit/>
          </a:bodyPr>
          <a:lstStyle/>
          <a:p>
            <a:pPr>
              <a:lnSpc>
                <a:spcPct val="90000"/>
              </a:lnSpc>
            </a:pPr>
            <a:r>
              <a:rPr lang="en-US" sz="2800" dirty="0"/>
              <a:t>Gilligan’s study showed:</a:t>
            </a:r>
          </a:p>
          <a:p>
            <a:pPr lvl="1">
              <a:lnSpc>
                <a:spcPct val="90000"/>
              </a:lnSpc>
            </a:pPr>
            <a:r>
              <a:rPr lang="en-US" sz="2800" dirty="0"/>
              <a:t> W</a:t>
            </a:r>
            <a:r>
              <a:rPr lang="en-US" sz="2800" dirty="0" smtClean="0"/>
              <a:t>omen </a:t>
            </a:r>
            <a:r>
              <a:rPr lang="en-US" sz="2800" dirty="0"/>
              <a:t>tended much more often than the men of Kohlberg’s studies to see the moral life in terms of </a:t>
            </a:r>
            <a:r>
              <a:rPr lang="en-US" sz="2800" b="1" i="1" dirty="0">
                <a:solidFill>
                  <a:srgbClr val="FFFF00"/>
                </a:solidFill>
              </a:rPr>
              <a:t>care</a:t>
            </a:r>
            <a:r>
              <a:rPr lang="en-US" sz="2800" dirty="0"/>
              <a:t> </a:t>
            </a:r>
            <a:r>
              <a:rPr lang="en-US" sz="2800" dirty="0">
                <a:solidFill>
                  <a:srgbClr val="FFFF00"/>
                </a:solidFill>
              </a:rPr>
              <a:t>rather than justice</a:t>
            </a:r>
            <a:r>
              <a:rPr lang="en-US" sz="2800" dirty="0"/>
              <a:t>, in terms of </a:t>
            </a:r>
            <a:r>
              <a:rPr lang="en-US" sz="2800" i="1" dirty="0">
                <a:solidFill>
                  <a:srgbClr val="FFFF00"/>
                </a:solidFill>
              </a:rPr>
              <a:t>responsibility</a:t>
            </a:r>
            <a:r>
              <a:rPr lang="en-US" sz="2800" dirty="0"/>
              <a:t> </a:t>
            </a:r>
            <a:r>
              <a:rPr lang="en-US" sz="2800" dirty="0">
                <a:solidFill>
                  <a:srgbClr val="FFFF00"/>
                </a:solidFill>
              </a:rPr>
              <a:t>rather than rights.</a:t>
            </a:r>
          </a:p>
          <a:p>
            <a:pPr lvl="1">
              <a:lnSpc>
                <a:spcPct val="90000"/>
              </a:lnSpc>
              <a:buFontTx/>
              <a:buNone/>
            </a:pPr>
            <a:r>
              <a:rPr lang="en-US" sz="2800" dirty="0"/>
              <a:t> </a:t>
            </a:r>
            <a:r>
              <a:rPr lang="en-US" sz="2800" dirty="0" smtClean="0"/>
              <a:t>Whereas men see things as moral issues when they involve competing claims about rights, </a:t>
            </a:r>
            <a:r>
              <a:rPr lang="en-US" sz="2800" dirty="0" smtClean="0">
                <a:solidFill>
                  <a:srgbClr val="FFFF00"/>
                </a:solidFill>
              </a:rPr>
              <a:t>women see problems as moral when they involve the suffering of other people. </a:t>
            </a:r>
            <a:endParaRPr lang="en-US" sz="2800" dirty="0">
              <a:solidFill>
                <a:srgbClr val="FFFF00"/>
              </a:solidFill>
            </a:endParaRPr>
          </a:p>
        </p:txBody>
      </p:sp>
    </p:spTree>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r>
              <a:rPr lang="en-US" dirty="0"/>
              <a:t>Differences </a:t>
            </a:r>
            <a:r>
              <a:rPr lang="en-US" dirty="0" smtClean="0"/>
              <a:t>Between Men </a:t>
            </a:r>
            <a:r>
              <a:rPr lang="en-US" dirty="0"/>
              <a:t>and Women</a:t>
            </a:r>
          </a:p>
        </p:txBody>
      </p:sp>
      <p:sp>
        <p:nvSpPr>
          <p:cNvPr id="54275" name="Rectangle 3"/>
          <p:cNvSpPr>
            <a:spLocks noGrp="1" noChangeArrowheads="1"/>
          </p:cNvSpPr>
          <p:nvPr>
            <p:ph sz="quarter" idx="13"/>
          </p:nvPr>
        </p:nvSpPr>
        <p:spPr>
          <a:xfrm>
            <a:off x="457200" y="1600200"/>
            <a:ext cx="8382000" cy="5105400"/>
          </a:xfrm>
        </p:spPr>
        <p:txBody>
          <a:bodyPr>
            <a:normAutofit/>
          </a:bodyPr>
          <a:lstStyle/>
          <a:p>
            <a:pPr>
              <a:lnSpc>
                <a:spcPct val="90000"/>
              </a:lnSpc>
            </a:pPr>
            <a:r>
              <a:rPr lang="en-US" sz="2800" dirty="0">
                <a:solidFill>
                  <a:srgbClr val="FFFF00"/>
                </a:solidFill>
              </a:rPr>
              <a:t>Men</a:t>
            </a:r>
            <a:r>
              <a:rPr lang="en-US" sz="2800" dirty="0"/>
              <a:t> see the primary moral imperative as centering around </a:t>
            </a:r>
            <a:r>
              <a:rPr lang="en-US" sz="2800" dirty="0">
                <a:solidFill>
                  <a:srgbClr val="FFFF00"/>
                </a:solidFill>
              </a:rPr>
              <a:t>treating everyone fairly</a:t>
            </a:r>
            <a:r>
              <a:rPr lang="en-US" sz="2800" dirty="0"/>
              <a:t>, </a:t>
            </a:r>
          </a:p>
          <a:p>
            <a:pPr>
              <a:lnSpc>
                <a:spcPct val="90000"/>
              </a:lnSpc>
            </a:pPr>
            <a:r>
              <a:rPr lang="en-US" sz="2800" dirty="0" smtClean="0">
                <a:solidFill>
                  <a:srgbClr val="FFFF00"/>
                </a:solidFill>
              </a:rPr>
              <a:t>Women</a:t>
            </a:r>
            <a:r>
              <a:rPr lang="en-US" sz="2800" dirty="0" smtClean="0"/>
              <a:t> </a:t>
            </a:r>
            <a:r>
              <a:rPr lang="en-US" sz="2800" dirty="0"/>
              <a:t>see that moral imperative as centering around </a:t>
            </a:r>
            <a:r>
              <a:rPr lang="en-US" sz="2800" dirty="0">
                <a:solidFill>
                  <a:srgbClr val="FFFF00"/>
                </a:solidFill>
              </a:rPr>
              <a:t>caring about others and about themselves</a:t>
            </a:r>
            <a:r>
              <a:rPr lang="en-US" sz="2800" dirty="0"/>
              <a:t>. </a:t>
            </a:r>
          </a:p>
          <a:p>
            <a:pPr>
              <a:lnSpc>
                <a:spcPct val="90000"/>
              </a:lnSpc>
            </a:pPr>
            <a:r>
              <a:rPr lang="en-US" sz="2800" dirty="0">
                <a:solidFill>
                  <a:srgbClr val="FFFF00"/>
                </a:solidFill>
              </a:rPr>
              <a:t>Men</a:t>
            </a:r>
            <a:r>
              <a:rPr lang="en-US" sz="2800" dirty="0"/>
              <a:t> typically make moral decisions by </a:t>
            </a:r>
            <a:r>
              <a:rPr lang="en-US" sz="2800" dirty="0">
                <a:solidFill>
                  <a:srgbClr val="FFFF00"/>
                </a:solidFill>
              </a:rPr>
              <a:t>applying rules fairly and impartially</a:t>
            </a:r>
            <a:r>
              <a:rPr lang="en-US" sz="2800" dirty="0"/>
              <a:t>, </a:t>
            </a:r>
          </a:p>
          <a:p>
            <a:pPr>
              <a:lnSpc>
                <a:spcPct val="90000"/>
              </a:lnSpc>
            </a:pPr>
            <a:r>
              <a:rPr lang="en-US" sz="2800" dirty="0">
                <a:solidFill>
                  <a:srgbClr val="FFFF00"/>
                </a:solidFill>
              </a:rPr>
              <a:t>W</a:t>
            </a:r>
            <a:r>
              <a:rPr lang="en-US" sz="2800" dirty="0" smtClean="0">
                <a:solidFill>
                  <a:srgbClr val="FFFF00"/>
                </a:solidFill>
              </a:rPr>
              <a:t>omen</a:t>
            </a:r>
            <a:r>
              <a:rPr lang="en-US" sz="2800" dirty="0" smtClean="0"/>
              <a:t> </a:t>
            </a:r>
            <a:r>
              <a:rPr lang="en-US" sz="2800" dirty="0"/>
              <a:t>are more likely to </a:t>
            </a:r>
            <a:r>
              <a:rPr lang="en-US" sz="2800" dirty="0">
                <a:solidFill>
                  <a:srgbClr val="FFFF00"/>
                </a:solidFill>
              </a:rPr>
              <a:t>seek resolutions that preserve emotional connectedness for everyone</a:t>
            </a:r>
            <a:r>
              <a:rPr lang="en-US" sz="2800" dirty="0"/>
              <a:t>. </a:t>
            </a:r>
          </a:p>
        </p:txBody>
      </p:sp>
    </p:spTree>
    <p:extLst>
      <p:ext uri="{BB962C8B-B14F-4D97-AF65-F5344CB8AC3E}">
        <p14:creationId xmlns:p14="http://schemas.microsoft.com/office/powerpoint/2010/main" val="54608747"/>
      </p:ext>
    </p:extLst>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550863"/>
            <a:ext cx="8229600" cy="639762"/>
          </a:xfrm>
        </p:spPr>
        <p:txBody>
          <a:bodyPr>
            <a:normAutofit fontScale="90000"/>
          </a:bodyPr>
          <a:lstStyle/>
          <a:p>
            <a:r>
              <a:rPr lang="en-US" sz="3600"/>
              <a:t>Morals, Values and Ethics </a:t>
            </a:r>
            <a:br>
              <a:rPr lang="en-US" sz="3600"/>
            </a:br>
            <a:r>
              <a:rPr lang="en-US" sz="3600"/>
              <a:t>What’s the difference?</a:t>
            </a:r>
          </a:p>
        </p:txBody>
      </p:sp>
      <p:sp>
        <p:nvSpPr>
          <p:cNvPr id="47107" name="Rectangle 3"/>
          <p:cNvSpPr>
            <a:spLocks noGrp="1" noChangeArrowheads="1"/>
          </p:cNvSpPr>
          <p:nvPr>
            <p:ph sz="quarter" idx="13"/>
          </p:nvPr>
        </p:nvSpPr>
        <p:spPr>
          <a:xfrm>
            <a:off x="304800" y="1371600"/>
            <a:ext cx="8610600" cy="4724400"/>
          </a:xfrm>
          <a:prstGeom prst="rect">
            <a:avLst/>
          </a:prstGeom>
        </p:spPr>
        <p:txBody>
          <a:bodyPr>
            <a:noAutofit/>
          </a:bodyPr>
          <a:lstStyle/>
          <a:p>
            <a:pPr>
              <a:lnSpc>
                <a:spcPct val="80000"/>
              </a:lnSpc>
            </a:pPr>
            <a:r>
              <a:rPr lang="en-US" sz="3200" b="1" dirty="0"/>
              <a:t>Values</a:t>
            </a:r>
          </a:p>
          <a:p>
            <a:pPr lvl="1">
              <a:lnSpc>
                <a:spcPct val="80000"/>
              </a:lnSpc>
            </a:pPr>
            <a:r>
              <a:rPr lang="en-US" sz="2800" dirty="0"/>
              <a:t>Values are the rules by which we make decisions about right and wrong, should and shouldn't, good and bad. </a:t>
            </a:r>
          </a:p>
          <a:p>
            <a:pPr lvl="1">
              <a:lnSpc>
                <a:spcPct val="80000"/>
              </a:lnSpc>
            </a:pPr>
            <a:r>
              <a:rPr lang="en-US" sz="2800" dirty="0"/>
              <a:t>They also tell us which are more or less important, which is useful when we have to trade off meeting one value over another.</a:t>
            </a:r>
          </a:p>
          <a:p>
            <a:pPr lvl="2">
              <a:lnSpc>
                <a:spcPct val="80000"/>
              </a:lnSpc>
              <a:buFontTx/>
              <a:buNone/>
            </a:pPr>
            <a:r>
              <a:rPr lang="en-US" sz="3200" dirty="0" smtClean="0">
                <a:hlinkClick r:id="rId2"/>
              </a:rPr>
              <a:t>Dictionary.com</a:t>
            </a:r>
            <a:r>
              <a:rPr lang="en-US" sz="3200" dirty="0" smtClean="0"/>
              <a:t> </a:t>
            </a:r>
            <a:r>
              <a:rPr lang="en-US" sz="3200" dirty="0"/>
              <a:t>defines values as: </a:t>
            </a:r>
          </a:p>
          <a:p>
            <a:pPr lvl="2">
              <a:lnSpc>
                <a:spcPct val="80000"/>
              </a:lnSpc>
              <a:buFontTx/>
              <a:buNone/>
            </a:pPr>
            <a:r>
              <a:rPr lang="en-US" sz="2800" dirty="0"/>
              <a:t>n : beliefs of a person or social group in which they have an emotional investment (either for or against something); "he has very conservatives values</a:t>
            </a:r>
            <a:r>
              <a:rPr lang="en-US" sz="2800" dirty="0" smtClean="0"/>
              <a:t>"</a:t>
            </a:r>
            <a:endParaRPr lang="en-US" sz="2800" dirty="0"/>
          </a:p>
        </p:txBody>
      </p:sp>
    </p:spTree>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r>
              <a:rPr lang="en-US" dirty="0"/>
              <a:t>Differences </a:t>
            </a:r>
            <a:r>
              <a:rPr lang="en-US" dirty="0" smtClean="0"/>
              <a:t>Between Men </a:t>
            </a:r>
            <a:r>
              <a:rPr lang="en-US" dirty="0"/>
              <a:t>and Women</a:t>
            </a:r>
          </a:p>
        </p:txBody>
      </p:sp>
      <p:sp>
        <p:nvSpPr>
          <p:cNvPr id="54275" name="Rectangle 3"/>
          <p:cNvSpPr>
            <a:spLocks noGrp="1" noChangeArrowheads="1"/>
          </p:cNvSpPr>
          <p:nvPr>
            <p:ph sz="quarter" idx="13"/>
          </p:nvPr>
        </p:nvSpPr>
        <p:spPr>
          <a:xfrm>
            <a:off x="457200" y="1600200"/>
            <a:ext cx="8382000" cy="5105400"/>
          </a:xfrm>
        </p:spPr>
        <p:txBody>
          <a:bodyPr>
            <a:normAutofit/>
          </a:bodyPr>
          <a:lstStyle/>
          <a:p>
            <a:r>
              <a:rPr lang="en-US" sz="2800" dirty="0"/>
              <a:t>Similarly, </a:t>
            </a:r>
            <a:r>
              <a:rPr lang="en-US" sz="2800" dirty="0">
                <a:solidFill>
                  <a:srgbClr val="FFFF00"/>
                </a:solidFill>
              </a:rPr>
              <a:t>men</a:t>
            </a:r>
            <a:r>
              <a:rPr lang="en-US" sz="2800" dirty="0"/>
              <a:t> tend to </a:t>
            </a:r>
            <a:r>
              <a:rPr lang="en-US" sz="2800" dirty="0">
                <a:solidFill>
                  <a:srgbClr val="FFFF00"/>
                </a:solidFill>
              </a:rPr>
              <a:t>look back </a:t>
            </a:r>
            <a:r>
              <a:rPr lang="en-US" sz="2800" dirty="0"/>
              <a:t>and to </a:t>
            </a:r>
            <a:r>
              <a:rPr lang="en-US" sz="2800" dirty="0">
                <a:solidFill>
                  <a:srgbClr val="FFFF00"/>
                </a:solidFill>
              </a:rPr>
              <a:t>judge</a:t>
            </a:r>
            <a:r>
              <a:rPr lang="en-US" sz="2800" dirty="0"/>
              <a:t> whether a moral decision was correct or not by asking </a:t>
            </a:r>
            <a:r>
              <a:rPr lang="en-US" sz="2800" dirty="0">
                <a:solidFill>
                  <a:srgbClr val="FFFF00"/>
                </a:solidFill>
              </a:rPr>
              <a:t>whether the rules were properly applied</a:t>
            </a:r>
            <a:r>
              <a:rPr lang="en-US" sz="2800" dirty="0"/>
              <a:t>, </a:t>
            </a:r>
          </a:p>
          <a:p>
            <a:r>
              <a:rPr lang="en-US" sz="2800" dirty="0"/>
              <a:t>whereas </a:t>
            </a:r>
            <a:r>
              <a:rPr lang="en-US" sz="2800" dirty="0">
                <a:solidFill>
                  <a:srgbClr val="FFFF00"/>
                </a:solidFill>
              </a:rPr>
              <a:t>women</a:t>
            </a:r>
            <a:r>
              <a:rPr lang="en-US" sz="2800" dirty="0"/>
              <a:t> tend to </a:t>
            </a:r>
            <a:r>
              <a:rPr lang="en-US" sz="2800" dirty="0">
                <a:solidFill>
                  <a:srgbClr val="FFFF00"/>
                </a:solidFill>
              </a:rPr>
              <a:t>ask</a:t>
            </a:r>
            <a:r>
              <a:rPr lang="en-US" sz="2800" dirty="0"/>
              <a:t> </a:t>
            </a:r>
            <a:r>
              <a:rPr lang="en-US" sz="2800" dirty="0">
                <a:solidFill>
                  <a:srgbClr val="FFFF00"/>
                </a:solidFill>
              </a:rPr>
              <a:t>whether</a:t>
            </a:r>
            <a:r>
              <a:rPr lang="en-US" sz="2800" dirty="0"/>
              <a:t> </a:t>
            </a:r>
            <a:r>
              <a:rPr lang="en-US" sz="2800" dirty="0">
                <a:solidFill>
                  <a:srgbClr val="FFFF00"/>
                </a:solidFill>
              </a:rPr>
              <a:t>relationships were preserved</a:t>
            </a:r>
            <a:r>
              <a:rPr lang="en-US" sz="2800" dirty="0"/>
              <a:t> and </a:t>
            </a:r>
            <a:r>
              <a:rPr lang="en-US" sz="2800" dirty="0">
                <a:solidFill>
                  <a:srgbClr val="FFFF00"/>
                </a:solidFill>
              </a:rPr>
              <a:t>whether people were hurt</a:t>
            </a:r>
            <a:r>
              <a:rPr lang="en-US" sz="2800" dirty="0"/>
              <a:t>. </a:t>
            </a:r>
          </a:p>
        </p:txBody>
      </p:sp>
    </p:spTree>
    <p:extLst>
      <p:ext uri="{BB962C8B-B14F-4D97-AF65-F5344CB8AC3E}">
        <p14:creationId xmlns:p14="http://schemas.microsoft.com/office/powerpoint/2010/main" val="432248794"/>
      </p:ext>
    </p:extLst>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Fundamental Difference</a:t>
            </a:r>
          </a:p>
        </p:txBody>
      </p:sp>
      <p:sp>
        <p:nvSpPr>
          <p:cNvPr id="57347" name="Rectangle 3"/>
          <p:cNvSpPr>
            <a:spLocks noGrp="1" noChangeArrowheads="1"/>
          </p:cNvSpPr>
          <p:nvPr>
            <p:ph sz="quarter" idx="13"/>
          </p:nvPr>
        </p:nvSpPr>
        <p:spPr/>
        <p:txBody>
          <a:bodyPr>
            <a:normAutofit/>
          </a:bodyPr>
          <a:lstStyle/>
          <a:p>
            <a:pPr algn="ctr"/>
            <a:r>
              <a:rPr lang="en-US" sz="3600" dirty="0"/>
              <a:t>The </a:t>
            </a:r>
            <a:r>
              <a:rPr lang="en-US" sz="3600" b="1" u="sng" dirty="0">
                <a:solidFill>
                  <a:srgbClr val="FFFF00"/>
                </a:solidFill>
              </a:rPr>
              <a:t>quality of the relationships</a:t>
            </a:r>
            <a:r>
              <a:rPr lang="en-US" sz="3600" dirty="0"/>
              <a:t>, rather than the impartiality of the decisions, is the standard for evaluating decisions for women </a:t>
            </a:r>
          </a:p>
        </p:txBody>
      </p:sp>
    </p:spTree>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Responsibility</a:t>
            </a:r>
          </a:p>
        </p:txBody>
      </p:sp>
      <p:sp>
        <p:nvSpPr>
          <p:cNvPr id="58371" name="Rectangle 3"/>
          <p:cNvSpPr>
            <a:spLocks noGrp="1" noChangeArrowheads="1"/>
          </p:cNvSpPr>
          <p:nvPr>
            <p:ph sz="quarter" idx="13"/>
          </p:nvPr>
        </p:nvSpPr>
        <p:spPr>
          <a:xfrm>
            <a:off x="457200" y="1143000"/>
            <a:ext cx="8382000" cy="4953000"/>
          </a:xfrm>
        </p:spPr>
        <p:txBody>
          <a:bodyPr>
            <a:normAutofit lnSpcReduction="10000"/>
          </a:bodyPr>
          <a:lstStyle/>
          <a:p>
            <a:r>
              <a:rPr lang="en-US" sz="2800" dirty="0"/>
              <a:t>The meaning of responsibility also changes. </a:t>
            </a:r>
          </a:p>
          <a:p>
            <a:pPr lvl="1"/>
            <a:r>
              <a:rPr lang="en-US" sz="2400" dirty="0">
                <a:solidFill>
                  <a:srgbClr val="FFFF00"/>
                </a:solidFill>
              </a:rPr>
              <a:t>For men</a:t>
            </a:r>
            <a:r>
              <a:rPr lang="en-US" sz="2400" dirty="0"/>
              <a:t>, being responsible is primarily a matter of </a:t>
            </a:r>
            <a:r>
              <a:rPr lang="en-US" sz="2400" b="1" dirty="0">
                <a:solidFill>
                  <a:srgbClr val="FFFF00"/>
                </a:solidFill>
              </a:rPr>
              <a:t>being answerable for actions</a:t>
            </a:r>
            <a:r>
              <a:rPr lang="en-US" sz="2400" dirty="0"/>
              <a:t>, for having followed (or failed to follow) the relevant rules. </a:t>
            </a:r>
          </a:p>
          <a:p>
            <a:pPr lvl="1"/>
            <a:r>
              <a:rPr lang="en-US" sz="2400" dirty="0">
                <a:solidFill>
                  <a:srgbClr val="FFFF00"/>
                </a:solidFill>
              </a:rPr>
              <a:t>For women</a:t>
            </a:r>
            <a:r>
              <a:rPr lang="en-US" sz="2400" dirty="0"/>
              <a:t>, the focus of responsibility is in </a:t>
            </a:r>
            <a:r>
              <a:rPr lang="en-US" sz="2400" dirty="0">
                <a:solidFill>
                  <a:srgbClr val="FFFF00"/>
                </a:solidFill>
              </a:rPr>
              <a:t>taking care of the other person</a:t>
            </a:r>
            <a:r>
              <a:rPr lang="en-US" sz="2400" dirty="0"/>
              <a:t>, including (and sometimes especially emphasizing) their feelings. </a:t>
            </a:r>
          </a:p>
          <a:p>
            <a:pPr lvl="2"/>
            <a:r>
              <a:rPr lang="en-US" sz="2000" dirty="0"/>
              <a:t>Moreover, </a:t>
            </a:r>
            <a:r>
              <a:rPr lang="en-US" sz="2000" b="1" dirty="0"/>
              <a:t>it is directed toward what the other person actually feels and suffers</a:t>
            </a:r>
            <a:r>
              <a:rPr lang="en-US" sz="2000" dirty="0"/>
              <a:t>, not what </a:t>
            </a:r>
            <a:r>
              <a:rPr lang="en-US" sz="2000" dirty="0" smtClean="0"/>
              <a:t>“someone/anyone</a:t>
            </a:r>
            <a:r>
              <a:rPr lang="en-US" sz="2000" dirty="0"/>
              <a:t>" (i.e., an abstract moral agent) would experience. </a:t>
            </a:r>
          </a:p>
          <a:p>
            <a:r>
              <a:rPr lang="en-US" sz="2800" dirty="0">
                <a:solidFill>
                  <a:srgbClr val="FFFF00"/>
                </a:solidFill>
              </a:rPr>
              <a:t>Responsibility is directed toward real individuals, not to abstract codes of conduct</a:t>
            </a:r>
            <a:r>
              <a:rPr lang="en-US" sz="2800" dirty="0"/>
              <a:t>.</a:t>
            </a:r>
          </a:p>
        </p:txBody>
      </p:sp>
    </p:spTree>
  </p:cSld>
  <p:clrMapOvr>
    <a:masterClrMapping/>
  </p:clrMapOvr>
  <p:transition>
    <p:comb/>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The Sense of Self</a:t>
            </a:r>
          </a:p>
        </p:txBody>
      </p:sp>
      <p:sp>
        <p:nvSpPr>
          <p:cNvPr id="60419" name="Rectangle 3"/>
          <p:cNvSpPr>
            <a:spLocks noGrp="1" noChangeArrowheads="1"/>
          </p:cNvSpPr>
          <p:nvPr>
            <p:ph sz="quarter" idx="13"/>
          </p:nvPr>
        </p:nvSpPr>
        <p:spPr>
          <a:xfrm>
            <a:off x="457200" y="1143000"/>
            <a:ext cx="8382000" cy="5029200"/>
          </a:xfrm>
        </p:spPr>
        <p:txBody>
          <a:bodyPr>
            <a:normAutofit/>
          </a:bodyPr>
          <a:lstStyle/>
          <a:p>
            <a:pPr>
              <a:lnSpc>
                <a:spcPct val="90000"/>
              </a:lnSpc>
            </a:pPr>
            <a:r>
              <a:rPr lang="en-US" sz="2800" dirty="0">
                <a:solidFill>
                  <a:srgbClr val="FFFF00"/>
                </a:solidFill>
              </a:rPr>
              <a:t>Men</a:t>
            </a:r>
            <a:r>
              <a:rPr lang="en-US" sz="2800" dirty="0"/>
              <a:t> are much more likely to see the self in terms of </a:t>
            </a:r>
            <a:r>
              <a:rPr lang="en-US" sz="2800" dirty="0">
                <a:solidFill>
                  <a:srgbClr val="FFFF00"/>
                </a:solidFill>
              </a:rPr>
              <a:t>autonomy, freedom, independence, separateness, and hierarchy</a:t>
            </a:r>
            <a:r>
              <a:rPr lang="en-US" sz="2800" dirty="0"/>
              <a:t>. </a:t>
            </a:r>
          </a:p>
          <a:p>
            <a:pPr lvl="1">
              <a:lnSpc>
                <a:spcPct val="90000"/>
              </a:lnSpc>
            </a:pPr>
            <a:r>
              <a:rPr lang="en-US" sz="2400" dirty="0">
                <a:solidFill>
                  <a:srgbClr val="FFFF00"/>
                </a:solidFill>
              </a:rPr>
              <a:t>Rules</a:t>
            </a:r>
            <a:r>
              <a:rPr lang="en-US" sz="2400" dirty="0"/>
              <a:t> guide the interactions among people, and </a:t>
            </a:r>
            <a:r>
              <a:rPr lang="en-US" sz="2400" dirty="0">
                <a:solidFill>
                  <a:srgbClr val="FFFF00"/>
                </a:solidFill>
              </a:rPr>
              <a:t>roles</a:t>
            </a:r>
            <a:r>
              <a:rPr lang="en-US" sz="2400" dirty="0"/>
              <a:t> establish each individual’s place in the hierarchy. </a:t>
            </a:r>
          </a:p>
          <a:p>
            <a:pPr>
              <a:lnSpc>
                <a:spcPct val="90000"/>
              </a:lnSpc>
            </a:pPr>
            <a:r>
              <a:rPr lang="en-US" sz="2800" dirty="0"/>
              <a:t>In contrast, </a:t>
            </a:r>
            <a:r>
              <a:rPr lang="en-US" sz="2800" dirty="0">
                <a:solidFill>
                  <a:srgbClr val="FFFF00"/>
                </a:solidFill>
              </a:rPr>
              <a:t>women</a:t>
            </a:r>
            <a:r>
              <a:rPr lang="en-US" sz="2800" dirty="0"/>
              <a:t> tend to see the self in terms of </a:t>
            </a:r>
            <a:r>
              <a:rPr lang="en-US" sz="2800" dirty="0">
                <a:solidFill>
                  <a:srgbClr val="FFFF00"/>
                </a:solidFill>
              </a:rPr>
              <a:t>relatedness, interdependence, emotional connectedness, and responsiveness to the needs of others. </a:t>
            </a:r>
          </a:p>
          <a:p>
            <a:pPr lvl="1">
              <a:lnSpc>
                <a:spcPct val="90000"/>
              </a:lnSpc>
            </a:pPr>
            <a:r>
              <a:rPr lang="en-US" sz="2400" dirty="0"/>
              <a:t>Instead of depending on rules as men do, women are much more likely to show an immediate </a:t>
            </a:r>
            <a:r>
              <a:rPr lang="en-US" sz="2400" dirty="0">
                <a:solidFill>
                  <a:srgbClr val="FFFF00"/>
                </a:solidFill>
              </a:rPr>
              <a:t>response to the plight of the other person</a:t>
            </a:r>
            <a:r>
              <a:rPr lang="en-US" sz="2400" dirty="0"/>
              <a:t>. </a:t>
            </a:r>
          </a:p>
        </p:txBody>
      </p:sp>
    </p:spTree>
  </p:cSld>
  <p:clrMapOvr>
    <a:masterClrMapping/>
  </p:clrMapOvr>
  <p:transition>
    <p:comb/>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dirty="0"/>
              <a:t>The Sense of Self</a:t>
            </a:r>
          </a:p>
        </p:txBody>
      </p:sp>
      <p:sp>
        <p:nvSpPr>
          <p:cNvPr id="59395" name="Rectangle 3"/>
          <p:cNvSpPr>
            <a:spLocks noGrp="1" noChangeArrowheads="1"/>
          </p:cNvSpPr>
          <p:nvPr>
            <p:ph sz="quarter" idx="13"/>
          </p:nvPr>
        </p:nvSpPr>
        <p:spPr>
          <a:xfrm>
            <a:off x="457200" y="1600200"/>
            <a:ext cx="8382000" cy="5029200"/>
          </a:xfrm>
        </p:spPr>
        <p:txBody>
          <a:bodyPr/>
          <a:lstStyle/>
          <a:p>
            <a:r>
              <a:rPr lang="en-US" sz="2400" dirty="0"/>
              <a:t>Women experience themselves, first and foremost, as connected; </a:t>
            </a:r>
          </a:p>
          <a:p>
            <a:pPr algn="ctr"/>
            <a:r>
              <a:rPr lang="en-US" sz="3600" dirty="0">
                <a:solidFill>
                  <a:srgbClr val="FFFF00"/>
                </a:solidFill>
              </a:rPr>
              <a:t>The self </a:t>
            </a:r>
            <a:r>
              <a:rPr lang="en-US" sz="3600" u="sng" dirty="0">
                <a:solidFill>
                  <a:srgbClr val="FFFF00"/>
                </a:solidFill>
              </a:rPr>
              <a:t>IS</a:t>
            </a:r>
            <a:r>
              <a:rPr lang="en-US" sz="3600" dirty="0">
                <a:solidFill>
                  <a:srgbClr val="FFFF00"/>
                </a:solidFill>
              </a:rPr>
              <a:t> its network of relationships</a:t>
            </a:r>
            <a:r>
              <a:rPr lang="en-US" sz="3600" dirty="0"/>
              <a:t>.</a:t>
            </a:r>
          </a:p>
        </p:txBody>
      </p:sp>
    </p:spTree>
  </p:cSld>
  <p:clrMapOvr>
    <a:masterClrMapping/>
  </p:clrMapOvr>
  <p:transition>
    <p:comb/>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9" name="Rectangle 5"/>
          <p:cNvSpPr>
            <a:spLocks noGrp="1" noChangeArrowheads="1"/>
          </p:cNvSpPr>
          <p:nvPr>
            <p:ph type="title"/>
          </p:nvPr>
        </p:nvSpPr>
        <p:spPr>
          <a:xfrm>
            <a:off x="152400" y="863600"/>
            <a:ext cx="8686800" cy="1879600"/>
          </a:xfrm>
        </p:spPr>
        <p:txBody>
          <a:bodyPr>
            <a:normAutofit fontScale="90000"/>
          </a:bodyPr>
          <a:lstStyle/>
          <a:p>
            <a:r>
              <a:rPr lang="en-US" sz="3200" dirty="0" smtClean="0"/>
              <a:t>Bob </a:t>
            </a:r>
            <a:r>
              <a:rPr lang="en-US" sz="3200" dirty="0"/>
              <a:t>is sitting at a table that is not his own, drawing on a piece of paper. After a while he starts expanding his drawing all over the table</a:t>
            </a:r>
            <a:r>
              <a:rPr lang="en-US" sz="3200" dirty="0" smtClean="0"/>
              <a:t>.</a:t>
            </a:r>
            <a:endParaRPr lang="en-US" sz="3200" dirty="0"/>
          </a:p>
        </p:txBody>
      </p:sp>
      <p:sp>
        <p:nvSpPr>
          <p:cNvPr id="88070" name="Rectangle 6"/>
          <p:cNvSpPr>
            <a:spLocks noGrp="1" noChangeArrowheads="1"/>
          </p:cNvSpPr>
          <p:nvPr>
            <p:ph sz="quarter" idx="13"/>
          </p:nvPr>
        </p:nvSpPr>
        <p:spPr>
          <a:xfrm>
            <a:off x="457200" y="3246438"/>
            <a:ext cx="8229600" cy="3382962"/>
          </a:xfrm>
          <a:prstGeom prst="rect">
            <a:avLst/>
          </a:prstGeom>
        </p:spPr>
        <p:txBody>
          <a:bodyPr>
            <a:normAutofit/>
          </a:bodyPr>
          <a:lstStyle/>
          <a:p>
            <a:pPr marL="609600" indent="-609600">
              <a:lnSpc>
                <a:spcPct val="90000"/>
              </a:lnSpc>
              <a:buFontTx/>
              <a:buNone/>
            </a:pPr>
            <a:r>
              <a:rPr lang="en-US" sz="2400" dirty="0"/>
              <a:t>Your thoughts on this are:</a:t>
            </a:r>
          </a:p>
          <a:p>
            <a:pPr marL="609600" indent="-609600">
              <a:lnSpc>
                <a:spcPct val="90000"/>
              </a:lnSpc>
              <a:buFontTx/>
              <a:buAutoNum type="arabicPeriod"/>
            </a:pPr>
            <a:r>
              <a:rPr lang="en-US" sz="2400" dirty="0"/>
              <a:t>He is drawing over someone else’s property, which is not polite.</a:t>
            </a:r>
          </a:p>
          <a:p>
            <a:pPr marL="609600" indent="-609600">
              <a:lnSpc>
                <a:spcPct val="90000"/>
              </a:lnSpc>
              <a:buFontTx/>
              <a:buAutoNum type="arabicPeriod"/>
            </a:pPr>
            <a:r>
              <a:rPr lang="en-US" sz="2400" dirty="0"/>
              <a:t>Paper is for drawing, tables are not. He should draw on the paper or not at all.</a:t>
            </a:r>
          </a:p>
          <a:p>
            <a:pPr marL="609600" indent="-609600">
              <a:lnSpc>
                <a:spcPct val="90000"/>
              </a:lnSpc>
              <a:buFontTx/>
              <a:buAutoNum type="arabicPeriod"/>
            </a:pPr>
            <a:r>
              <a:rPr lang="en-US" sz="2400" dirty="0"/>
              <a:t>What difference does it make? Let him express himself!</a:t>
            </a:r>
          </a:p>
          <a:p>
            <a:pPr marL="609600" indent="-609600" algn="ctr">
              <a:spcBef>
                <a:spcPts val="1200"/>
              </a:spcBef>
              <a:spcAft>
                <a:spcPts val="0"/>
              </a:spcAft>
              <a:buFontTx/>
              <a:buNone/>
            </a:pPr>
            <a:endParaRPr lang="en-US" sz="2000" dirty="0" smtClean="0"/>
          </a:p>
          <a:p>
            <a:pPr marL="609600" indent="-609600" algn="ctr">
              <a:spcBef>
                <a:spcPts val="1200"/>
              </a:spcBef>
              <a:spcAft>
                <a:spcPts val="0"/>
              </a:spcAft>
              <a:buFontTx/>
              <a:buNone/>
            </a:pPr>
            <a:r>
              <a:rPr lang="en-US" sz="2000" dirty="0" smtClean="0"/>
              <a:t>(</a:t>
            </a:r>
            <a:r>
              <a:rPr lang="en-US" sz="2000" dirty="0"/>
              <a:t>does your perspective change if you </a:t>
            </a:r>
            <a:r>
              <a:rPr lang="en-US" sz="2000" dirty="0" smtClean="0"/>
              <a:t>have </a:t>
            </a:r>
            <a:r>
              <a:rPr lang="en-US" sz="2000" dirty="0"/>
              <a:t>to </a:t>
            </a:r>
            <a:r>
              <a:rPr lang="en-US" sz="2000" dirty="0" smtClean="0"/>
              <a:t>later </a:t>
            </a:r>
            <a:r>
              <a:rPr lang="en-US" sz="2000" dirty="0"/>
              <a:t>clean or use the table?)</a:t>
            </a:r>
          </a:p>
        </p:txBody>
      </p:sp>
      <p:sp>
        <p:nvSpPr>
          <p:cNvPr id="4" name="Title 1"/>
          <p:cNvSpPr txBox="1">
            <a:spLocks/>
          </p:cNvSpPr>
          <p:nvPr/>
        </p:nvSpPr>
        <p:spPr>
          <a:xfrm>
            <a:off x="609600" y="76200"/>
            <a:ext cx="79248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mtClean="0"/>
              <a:t>Ethical  Dilemmas </a:t>
            </a:r>
            <a:endParaRPr lang="en-US" dirty="0"/>
          </a:p>
        </p:txBody>
      </p:sp>
    </p:spTree>
  </p:cSld>
  <p:clrMapOvr>
    <a:masterClrMapping/>
  </p:clrMapOvr>
  <p:transition>
    <p:comb/>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52400" y="685800"/>
            <a:ext cx="8686800" cy="2392362"/>
          </a:xfrm>
        </p:spPr>
        <p:txBody>
          <a:bodyPr>
            <a:normAutofit/>
          </a:bodyPr>
          <a:lstStyle/>
          <a:p>
            <a:pPr algn="l"/>
            <a:r>
              <a:rPr lang="en-US" sz="2800" dirty="0" smtClean="0"/>
              <a:t>David </a:t>
            </a:r>
            <a:r>
              <a:rPr lang="en-US" sz="2800" dirty="0"/>
              <a:t>has been watching fellow students play with building blocks. He waits until he sees someone finish then he knocks down their building, </a:t>
            </a:r>
            <a:r>
              <a:rPr lang="en-US" sz="2800" dirty="0" smtClean="0"/>
              <a:t>Violently kicking </a:t>
            </a:r>
            <a:r>
              <a:rPr lang="en-US" sz="2800" dirty="0"/>
              <a:t>the blocks everywhere. Your thoughts on this are:</a:t>
            </a:r>
          </a:p>
        </p:txBody>
      </p:sp>
      <p:sp>
        <p:nvSpPr>
          <p:cNvPr id="91139" name="Rectangle 3"/>
          <p:cNvSpPr>
            <a:spLocks noGrp="1" noChangeArrowheads="1"/>
          </p:cNvSpPr>
          <p:nvPr>
            <p:ph sz="quarter" idx="13"/>
          </p:nvPr>
        </p:nvSpPr>
        <p:spPr>
          <a:xfrm>
            <a:off x="457200" y="3124200"/>
            <a:ext cx="8229600" cy="2743200"/>
          </a:xfrm>
          <a:prstGeom prst="rect">
            <a:avLst/>
          </a:prstGeom>
        </p:spPr>
        <p:txBody>
          <a:bodyPr>
            <a:normAutofit/>
          </a:bodyPr>
          <a:lstStyle/>
          <a:p>
            <a:pPr marL="609600" indent="-609600">
              <a:buFontTx/>
              <a:buAutoNum type="arabicPeriod"/>
            </a:pPr>
            <a:r>
              <a:rPr lang="en-US" sz="2400" dirty="0"/>
              <a:t>He shouldn’t be knocking down other people’s buildings like that. Someone could get hurt.</a:t>
            </a:r>
          </a:p>
          <a:p>
            <a:pPr marL="609600" indent="-609600">
              <a:buFontTx/>
              <a:buAutoNum type="arabicPeriod"/>
            </a:pPr>
            <a:r>
              <a:rPr lang="en-US" sz="2400" dirty="0"/>
              <a:t>He shouldn’t knock down other people’s buildings. He didn’t build them they did.</a:t>
            </a:r>
          </a:p>
          <a:p>
            <a:pPr marL="609600" indent="-609600">
              <a:buFontTx/>
              <a:buAutoNum type="arabicPeriod"/>
            </a:pPr>
            <a:r>
              <a:rPr lang="en-US" sz="2400" dirty="0"/>
              <a:t>Let him knock down the blocks, after all, they are going to get knocked down anyway.</a:t>
            </a:r>
          </a:p>
        </p:txBody>
      </p:sp>
      <p:sp>
        <p:nvSpPr>
          <p:cNvPr id="4" name="Title 1"/>
          <p:cNvSpPr txBox="1">
            <a:spLocks/>
          </p:cNvSpPr>
          <p:nvPr/>
        </p:nvSpPr>
        <p:spPr>
          <a:xfrm>
            <a:off x="609600" y="76200"/>
            <a:ext cx="79248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mtClean="0"/>
              <a:t>Ethical  Dilemmas </a:t>
            </a:r>
            <a:endParaRPr lang="en-US" dirty="0"/>
          </a:p>
        </p:txBody>
      </p:sp>
    </p:spTree>
  </p:cSld>
  <p:clrMapOvr>
    <a:masterClrMapping/>
  </p:clrMapOvr>
  <p:transition>
    <p:comb/>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52400" y="808038"/>
            <a:ext cx="8686800" cy="2392362"/>
          </a:xfrm>
        </p:spPr>
        <p:txBody>
          <a:bodyPr>
            <a:normAutofit fontScale="90000"/>
          </a:bodyPr>
          <a:lstStyle/>
          <a:p>
            <a:pPr algn="l"/>
            <a:r>
              <a:rPr lang="en-US" sz="3200" dirty="0" smtClean="0"/>
              <a:t>Anna </a:t>
            </a:r>
            <a:r>
              <a:rPr lang="en-US" sz="3200" dirty="0"/>
              <a:t>is sitting by Mary, the smartest girl in the class. Anna forgot to study for the quiz that day and Mary’s answers are visible. Anna decides to cheat by copying Mary’s answers.</a:t>
            </a:r>
            <a:br>
              <a:rPr lang="en-US" sz="3200" dirty="0"/>
            </a:br>
            <a:r>
              <a:rPr lang="en-US" sz="3200" dirty="0"/>
              <a:t>Your thoughts on this are:</a:t>
            </a:r>
          </a:p>
        </p:txBody>
      </p:sp>
      <p:sp>
        <p:nvSpPr>
          <p:cNvPr id="94211" name="Rectangle 3"/>
          <p:cNvSpPr>
            <a:spLocks noGrp="1" noChangeArrowheads="1"/>
          </p:cNvSpPr>
          <p:nvPr>
            <p:ph sz="quarter" idx="13"/>
          </p:nvPr>
        </p:nvSpPr>
        <p:spPr>
          <a:xfrm>
            <a:off x="381000" y="3200400"/>
            <a:ext cx="8458200" cy="3352800"/>
          </a:xfrm>
          <a:prstGeom prst="rect">
            <a:avLst/>
          </a:prstGeom>
        </p:spPr>
        <p:txBody>
          <a:bodyPr>
            <a:normAutofit/>
          </a:bodyPr>
          <a:lstStyle/>
          <a:p>
            <a:pPr marL="609600" indent="-609600">
              <a:buFontTx/>
              <a:buAutoNum type="arabicPeriod"/>
            </a:pPr>
            <a:r>
              <a:rPr lang="en-US" sz="2400" dirty="0"/>
              <a:t>Anna should copy the answers: she hasn’t had a good grade in a long time.</a:t>
            </a:r>
          </a:p>
          <a:p>
            <a:pPr marL="609600" indent="-609600">
              <a:buFontTx/>
              <a:buAutoNum type="arabicPeriod"/>
            </a:pPr>
            <a:r>
              <a:rPr lang="en-US" sz="2400" dirty="0"/>
              <a:t>Anna should tell the teacher and ask if she could take the test over again</a:t>
            </a:r>
          </a:p>
          <a:p>
            <a:pPr marL="609600" indent="-609600">
              <a:buFontTx/>
              <a:buAutoNum type="arabicPeriod"/>
            </a:pPr>
            <a:r>
              <a:rPr lang="en-US" sz="2400" dirty="0"/>
              <a:t>Anna should tell the teacher and receive the F she deserves.</a:t>
            </a:r>
          </a:p>
        </p:txBody>
      </p:sp>
      <p:sp>
        <p:nvSpPr>
          <p:cNvPr id="4" name="Title 1"/>
          <p:cNvSpPr txBox="1">
            <a:spLocks/>
          </p:cNvSpPr>
          <p:nvPr/>
        </p:nvSpPr>
        <p:spPr>
          <a:xfrm>
            <a:off x="609600" y="76200"/>
            <a:ext cx="7924800" cy="68580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fontAlgn="auto">
              <a:spcAft>
                <a:spcPts val="0"/>
              </a:spcAft>
            </a:pPr>
            <a:r>
              <a:rPr lang="en-US" smtClean="0"/>
              <a:t>Ethical  Dilemmas </a:t>
            </a:r>
            <a:endParaRPr lang="en-US" dirty="0"/>
          </a:p>
        </p:txBody>
      </p:sp>
    </p:spTree>
  </p:cSld>
  <p:clrMapOvr>
    <a:masterClrMapping/>
  </p:clrMapOvr>
  <p:transition>
    <p:comb/>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685800"/>
          </a:xfrm>
        </p:spPr>
        <p:txBody>
          <a:bodyPr/>
          <a:lstStyle/>
          <a:p>
            <a:r>
              <a:rPr lang="en-US" dirty="0" smtClean="0"/>
              <a:t>Ethical  Dilemmas </a:t>
            </a:r>
            <a:endParaRPr lang="en-US" dirty="0"/>
          </a:p>
        </p:txBody>
      </p:sp>
      <p:sp>
        <p:nvSpPr>
          <p:cNvPr id="3" name="Content Placeholder 2"/>
          <p:cNvSpPr>
            <a:spLocks noGrp="1"/>
          </p:cNvSpPr>
          <p:nvPr>
            <p:ph sz="quarter" idx="13"/>
          </p:nvPr>
        </p:nvSpPr>
        <p:spPr>
          <a:xfrm>
            <a:off x="228600" y="914400"/>
            <a:ext cx="8610600" cy="4191000"/>
          </a:xfrm>
        </p:spPr>
        <p:txBody>
          <a:bodyPr>
            <a:noAutofit/>
          </a:bodyPr>
          <a:lstStyle/>
          <a:p>
            <a:r>
              <a:rPr lang="en-US" sz="2400" dirty="0" smtClean="0"/>
              <a:t>A </a:t>
            </a:r>
            <a:r>
              <a:rPr lang="en-US" sz="2400" dirty="0"/>
              <a:t>madman who has threatened to explode several bombs in crowded areas has been apprehended. Unfortunately, he has already planted the bombs and they are scheduled to go off in a short time. It is possible that hundreds of people may die. The authorities cannot make him divulge the location of the bombs by conventional methods. He refuses to say anything and requests a lawyer to protect his fifth amendment right against self-incrimination. In exasperation, some high level official suggests torture. This would be illegal, of course, but the official thinks that it is nevertheless the right thing to do in this desperate situation</a:t>
            </a:r>
            <a:r>
              <a:rPr lang="en-US" sz="2400" dirty="0" smtClean="0"/>
              <a:t>.</a:t>
            </a:r>
          </a:p>
          <a:p>
            <a:r>
              <a:rPr lang="en-US" sz="2400" dirty="0" smtClean="0"/>
              <a:t> </a:t>
            </a:r>
            <a:r>
              <a:rPr lang="en-US" sz="2400" dirty="0"/>
              <a:t>Do you agree? If you do, would it also be morally justifiable to torture the mad bomber's innocent wife if that is the only way to make him talk? Why</a:t>
            </a:r>
            <a:r>
              <a:rPr lang="en-US" sz="2400" dirty="0" smtClean="0"/>
              <a:t>?</a:t>
            </a:r>
            <a:endParaRPr lang="en-US" sz="2400" dirty="0"/>
          </a:p>
        </p:txBody>
      </p:sp>
    </p:spTree>
    <p:extLst>
      <p:ext uri="{BB962C8B-B14F-4D97-AF65-F5344CB8AC3E}">
        <p14:creationId xmlns:p14="http://schemas.microsoft.com/office/powerpoint/2010/main" val="1878674050"/>
      </p:ext>
    </p:extLst>
  </p:cSld>
  <p:clrMapOvr>
    <a:masterClrMapping/>
  </p:clrMapOvr>
  <p:transition>
    <p:comb/>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609600"/>
          </a:xfrm>
        </p:spPr>
        <p:txBody>
          <a:bodyPr/>
          <a:lstStyle/>
          <a:p>
            <a:r>
              <a:rPr lang="en-US" dirty="0" smtClean="0"/>
              <a:t>Ethical  Dilemmas </a:t>
            </a:r>
            <a:endParaRPr lang="en-US" dirty="0"/>
          </a:p>
        </p:txBody>
      </p:sp>
      <p:sp>
        <p:nvSpPr>
          <p:cNvPr id="3" name="Content Placeholder 2"/>
          <p:cNvSpPr>
            <a:spLocks noGrp="1"/>
          </p:cNvSpPr>
          <p:nvPr>
            <p:ph sz="quarter" idx="13"/>
          </p:nvPr>
        </p:nvSpPr>
        <p:spPr>
          <a:xfrm>
            <a:off x="381000" y="838200"/>
            <a:ext cx="8382000" cy="4114800"/>
          </a:xfrm>
        </p:spPr>
        <p:txBody>
          <a:bodyPr>
            <a:noAutofit/>
          </a:bodyPr>
          <a:lstStyle/>
          <a:p>
            <a:r>
              <a:rPr lang="en-US" sz="2800" dirty="0"/>
              <a:t>Your thirteen year old sister was violently raped by a family friend in a drunken episode. The man has gone to jail, but it has torn the family apart and she has subsequently become pregnant. You have never believed that abortion is a good choice and, as you live in Texas, the state has agreed and there are few abortion clinics that could help her. She is, however, alone, scared and with little support from the family. There is a clinic in the next state over and she has asked that you drive her there.</a:t>
            </a:r>
          </a:p>
          <a:p>
            <a:r>
              <a:rPr lang="en-US" sz="2800" dirty="0"/>
              <a:t>Should you take your sister despite your personal beliefs? Why is your decision right or wrong?</a:t>
            </a:r>
          </a:p>
        </p:txBody>
      </p:sp>
    </p:spTree>
    <p:extLst>
      <p:ext uri="{BB962C8B-B14F-4D97-AF65-F5344CB8AC3E}">
        <p14:creationId xmlns:p14="http://schemas.microsoft.com/office/powerpoint/2010/main" val="1833047071"/>
      </p:ext>
    </p:extLst>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550863"/>
            <a:ext cx="8229600" cy="639762"/>
          </a:xfrm>
        </p:spPr>
        <p:txBody>
          <a:bodyPr>
            <a:normAutofit fontScale="90000"/>
          </a:bodyPr>
          <a:lstStyle/>
          <a:p>
            <a:r>
              <a:rPr lang="en-US" sz="3600"/>
              <a:t>Morals, Values and Ethics </a:t>
            </a:r>
            <a:br>
              <a:rPr lang="en-US" sz="3600"/>
            </a:br>
            <a:r>
              <a:rPr lang="en-US" sz="3600"/>
              <a:t>What’s the difference?</a:t>
            </a:r>
          </a:p>
        </p:txBody>
      </p:sp>
      <p:sp>
        <p:nvSpPr>
          <p:cNvPr id="49155" name="Rectangle 3"/>
          <p:cNvSpPr>
            <a:spLocks noGrp="1" noChangeArrowheads="1"/>
          </p:cNvSpPr>
          <p:nvPr>
            <p:ph sz="quarter" idx="13"/>
          </p:nvPr>
        </p:nvSpPr>
        <p:spPr>
          <a:xfrm>
            <a:off x="457200" y="1600200"/>
            <a:ext cx="8229600" cy="4724400"/>
          </a:xfrm>
          <a:prstGeom prst="rect">
            <a:avLst/>
          </a:prstGeom>
        </p:spPr>
        <p:txBody>
          <a:bodyPr>
            <a:normAutofit/>
          </a:bodyPr>
          <a:lstStyle/>
          <a:p>
            <a:r>
              <a:rPr lang="en-US" sz="3200" b="1" dirty="0"/>
              <a:t>Ethics</a:t>
            </a:r>
            <a:endParaRPr lang="en-US" sz="2800" b="1" dirty="0"/>
          </a:p>
          <a:p>
            <a:pPr lvl="1"/>
            <a:r>
              <a:rPr lang="en-US" sz="2800" dirty="0"/>
              <a:t>Ethics refers to well based standards of right and wrong that prescribe what humans ought to do, usually in terms of rights, obligations, benefits to society, fairness, or specific virtues. </a:t>
            </a:r>
          </a:p>
          <a:p>
            <a:pPr lvl="1"/>
            <a:r>
              <a:rPr lang="en-US" sz="2800" b="1" i="1" dirty="0"/>
              <a:t>Ethics point to standards or codes of behavior expected by the group to which the individual belongs</a:t>
            </a:r>
          </a:p>
        </p:txBody>
      </p:sp>
    </p:spTree>
  </p:cSld>
  <p:clrMapOvr>
    <a:masterClrMapping/>
  </p:clrMapOvr>
  <p:transition>
    <p:comb/>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7924800" cy="639762"/>
          </a:xfrm>
        </p:spPr>
        <p:txBody>
          <a:bodyPr/>
          <a:lstStyle/>
          <a:p>
            <a:r>
              <a:rPr lang="en-US" dirty="0" smtClean="0"/>
              <a:t>Ethical  Dilemmas </a:t>
            </a:r>
            <a:endParaRPr lang="en-US" dirty="0"/>
          </a:p>
        </p:txBody>
      </p:sp>
      <p:sp>
        <p:nvSpPr>
          <p:cNvPr id="3" name="Content Placeholder 2"/>
          <p:cNvSpPr>
            <a:spLocks noGrp="1"/>
          </p:cNvSpPr>
          <p:nvPr>
            <p:ph sz="quarter" idx="13"/>
          </p:nvPr>
        </p:nvSpPr>
        <p:spPr>
          <a:xfrm>
            <a:off x="228600" y="914400"/>
            <a:ext cx="8610600" cy="4114800"/>
          </a:xfrm>
        </p:spPr>
        <p:txBody>
          <a:bodyPr>
            <a:noAutofit/>
          </a:bodyPr>
          <a:lstStyle/>
          <a:p>
            <a:r>
              <a:rPr lang="en-US" sz="2400" dirty="0" smtClean="0"/>
              <a:t>One </a:t>
            </a:r>
            <a:r>
              <a:rPr lang="en-US" sz="2400" dirty="0"/>
              <a:t>morning you are driving to work, and as per usual you are running a bit late, so you are driving a touch faster than the speed limit. You reach down to your stereo to change the CD, when all of a sudden your car hits something solid. You spin to a stop, but not before several more cars have run into you and each other in an attempt to avoid the accident.</a:t>
            </a:r>
          </a:p>
          <a:p>
            <a:r>
              <a:rPr lang="en-US" sz="2400" dirty="0"/>
              <a:t>As you look up and out of your car, you can see that you hit a person, and that the person is not looking very good. In fact, you are sure that they are dead. You shakily get out of your car, and look around at the damage that has been caused. Several cars have been badly smashed up, but more importantly you have killed someone with your careless driving</a:t>
            </a:r>
            <a:r>
              <a:rPr lang="en-US" sz="2400" dirty="0" smtClean="0"/>
              <a:t>.</a:t>
            </a:r>
            <a:endParaRPr lang="en-US" sz="2400" dirty="0"/>
          </a:p>
        </p:txBody>
      </p:sp>
    </p:spTree>
    <p:extLst>
      <p:ext uri="{BB962C8B-B14F-4D97-AF65-F5344CB8AC3E}">
        <p14:creationId xmlns:p14="http://schemas.microsoft.com/office/powerpoint/2010/main" val="938504429"/>
      </p:ext>
    </p:extLst>
  </p:cSld>
  <p:clrMapOvr>
    <a:masterClrMapping/>
  </p:clrMapOvr>
  <p:transition>
    <p:comb/>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7924800" cy="639762"/>
          </a:xfrm>
        </p:spPr>
        <p:txBody>
          <a:bodyPr/>
          <a:lstStyle/>
          <a:p>
            <a:r>
              <a:rPr lang="en-US" dirty="0" smtClean="0"/>
              <a:t>Ethical  Dilemmas </a:t>
            </a:r>
            <a:endParaRPr lang="en-US" dirty="0"/>
          </a:p>
        </p:txBody>
      </p:sp>
      <p:sp>
        <p:nvSpPr>
          <p:cNvPr id="3" name="Content Placeholder 2"/>
          <p:cNvSpPr>
            <a:spLocks noGrp="1"/>
          </p:cNvSpPr>
          <p:nvPr>
            <p:ph sz="quarter" idx="13"/>
          </p:nvPr>
        </p:nvSpPr>
        <p:spPr>
          <a:xfrm>
            <a:off x="228600" y="838200"/>
            <a:ext cx="8610600" cy="4114800"/>
          </a:xfrm>
        </p:spPr>
        <p:txBody>
          <a:bodyPr>
            <a:noAutofit/>
          </a:bodyPr>
          <a:lstStyle/>
          <a:p>
            <a:r>
              <a:rPr lang="en-US" sz="2400" dirty="0"/>
              <a:t>As you are standing there in shock, a woman comes up to you, tears running down her face, and obviously very shook up. As a natural reaction, you ask her what is wrong. She gives you a funny look, and then she explains that she just ran over someone. You ask her where this person is, and she points towards the person that you ran over!</a:t>
            </a:r>
          </a:p>
          <a:p>
            <a:r>
              <a:rPr lang="en-US" sz="2400" dirty="0"/>
              <a:t>You don't understand why, but for some reason this woman thinks that she caused this accident and killed the person, when in fact you are well aware that you were the cause. Whoever accepts the blame is likely to be placed in jail for a very long time. If you let the woman take the blame, there is a very good chance you will get away with it all. However, there is also the chance that you could be placed in jail for even longer for trying to cover it up.</a:t>
            </a:r>
          </a:p>
        </p:txBody>
      </p:sp>
    </p:spTree>
    <p:extLst>
      <p:ext uri="{BB962C8B-B14F-4D97-AF65-F5344CB8AC3E}">
        <p14:creationId xmlns:p14="http://schemas.microsoft.com/office/powerpoint/2010/main" val="91165214"/>
      </p:ext>
    </p:extLst>
  </p:cSld>
  <p:clrMapOvr>
    <a:masterClrMapping/>
  </p:clrMapOvr>
  <p:transition>
    <p:comb/>
  </p:transition>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304800" y="274638"/>
            <a:ext cx="8686800" cy="1935162"/>
          </a:xfrm>
        </p:spPr>
        <p:txBody>
          <a:bodyPr/>
          <a:lstStyle/>
          <a:p>
            <a:pPr algn="l"/>
            <a:r>
              <a:rPr lang="en-US" sz="3200" dirty="0" smtClean="0"/>
              <a:t>Julie </a:t>
            </a:r>
            <a:r>
              <a:rPr lang="en-US" sz="3200" dirty="0"/>
              <a:t>sits down and insists she wants only cookies and candy for lunch everyday. Your thoughts on this are:</a:t>
            </a:r>
          </a:p>
        </p:txBody>
      </p:sp>
      <p:sp>
        <p:nvSpPr>
          <p:cNvPr id="90115" name="Rectangle 3"/>
          <p:cNvSpPr>
            <a:spLocks noGrp="1" noChangeArrowheads="1"/>
          </p:cNvSpPr>
          <p:nvPr>
            <p:ph sz="quarter" idx="13"/>
          </p:nvPr>
        </p:nvSpPr>
        <p:spPr>
          <a:xfrm>
            <a:off x="457200" y="2514600"/>
            <a:ext cx="8229600" cy="3581400"/>
          </a:xfrm>
          <a:prstGeom prst="rect">
            <a:avLst/>
          </a:prstGeom>
        </p:spPr>
        <p:txBody>
          <a:bodyPr>
            <a:normAutofit/>
          </a:bodyPr>
          <a:lstStyle/>
          <a:p>
            <a:pPr marL="609600" indent="-609600">
              <a:buFontTx/>
              <a:buAutoNum type="arabicPeriod"/>
            </a:pPr>
            <a:r>
              <a:rPr lang="en-US" sz="2800" dirty="0"/>
              <a:t>She needs to eat more than cookies and candy to be healthy</a:t>
            </a:r>
          </a:p>
          <a:p>
            <a:pPr marL="609600" indent="-609600">
              <a:buFontTx/>
              <a:buAutoNum type="arabicPeriod"/>
            </a:pPr>
            <a:r>
              <a:rPr lang="en-US" sz="2800" dirty="0"/>
              <a:t>She shouldn’t be made to eat anything she doesn’t want.</a:t>
            </a:r>
          </a:p>
          <a:p>
            <a:pPr marL="609600" indent="-609600">
              <a:buFontTx/>
              <a:buAutoNum type="arabicPeriod"/>
            </a:pPr>
            <a:r>
              <a:rPr lang="en-US" sz="2800" dirty="0"/>
              <a:t>She should eat some of everything. It is rude for her not to taste what is served</a:t>
            </a:r>
            <a:r>
              <a:rPr lang="en-US" sz="2800" dirty="0" smtClean="0"/>
              <a:t>.</a:t>
            </a:r>
            <a:endParaRPr lang="en-US" sz="2800" dirty="0"/>
          </a:p>
        </p:txBody>
      </p:sp>
    </p:spTree>
  </p:cSld>
  <p:clrMapOvr>
    <a:masterClrMapping/>
  </p:clrMapOvr>
  <p:transition>
    <p:comb/>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52400" y="274638"/>
            <a:ext cx="8686800" cy="2392362"/>
          </a:xfrm>
        </p:spPr>
        <p:txBody>
          <a:bodyPr>
            <a:normAutofit fontScale="90000"/>
          </a:bodyPr>
          <a:lstStyle/>
          <a:p>
            <a:pPr algn="l"/>
            <a:r>
              <a:rPr lang="en-US" sz="3200"/>
              <a:t>4. Jay walks into a candy store and steals some candy, later that day he is feeling guilty about what he did.</a:t>
            </a:r>
            <a:br>
              <a:rPr lang="en-US" sz="3200"/>
            </a:br>
            <a:r>
              <a:rPr lang="en-US" sz="3200"/>
              <a:t>Your thoughts on this are:</a:t>
            </a:r>
            <a:br>
              <a:rPr lang="en-US" sz="3200"/>
            </a:br>
            <a:endParaRPr lang="en-US" sz="3200"/>
          </a:p>
        </p:txBody>
      </p:sp>
      <p:sp>
        <p:nvSpPr>
          <p:cNvPr id="93187" name="Rectangle 3"/>
          <p:cNvSpPr>
            <a:spLocks noGrp="1" noChangeArrowheads="1"/>
          </p:cNvSpPr>
          <p:nvPr>
            <p:ph sz="quarter" idx="13"/>
          </p:nvPr>
        </p:nvSpPr>
        <p:spPr>
          <a:xfrm>
            <a:off x="457200" y="2743200"/>
            <a:ext cx="8229600" cy="3352800"/>
          </a:xfrm>
          <a:prstGeom prst="rect">
            <a:avLst/>
          </a:prstGeom>
        </p:spPr>
        <p:txBody>
          <a:bodyPr/>
          <a:lstStyle/>
          <a:p>
            <a:pPr marL="609600" indent="-609600">
              <a:buFontTx/>
              <a:buAutoNum type="arabicPeriod"/>
            </a:pPr>
            <a:r>
              <a:rPr lang="en-US"/>
              <a:t>Jay should return the candy.</a:t>
            </a:r>
          </a:p>
          <a:p>
            <a:pPr marL="609600" indent="-609600">
              <a:buFontTx/>
              <a:buAutoNum type="arabicPeriod"/>
            </a:pPr>
            <a:r>
              <a:rPr lang="en-US"/>
              <a:t>Jay should eat the candy, but pay in the morning.</a:t>
            </a:r>
          </a:p>
          <a:p>
            <a:pPr marL="609600" indent="-609600">
              <a:buFontTx/>
              <a:buAutoNum type="arabicPeriod"/>
            </a:pPr>
            <a:r>
              <a:rPr lang="en-US"/>
              <a:t>Jay should eat the candy, it would be too much trouble to go back to the store.</a:t>
            </a:r>
          </a:p>
        </p:txBody>
      </p:sp>
    </p:spTree>
  </p:cSld>
  <p:clrMapOvr>
    <a:masterClrMapping/>
  </p:clrMapOvr>
  <p:transition>
    <p:comb/>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152400" y="274638"/>
            <a:ext cx="8686800" cy="2392362"/>
          </a:xfrm>
        </p:spPr>
        <p:txBody>
          <a:bodyPr/>
          <a:lstStyle/>
          <a:p>
            <a:pPr algn="l"/>
            <a:r>
              <a:rPr lang="en-US" sz="3200"/>
              <a:t>6. Lisa works at a local restaurant. Her best friend Alyssa comes in one day and asks Lisa to give her a burger for free because she had no money with her. Your thoughts on this are:</a:t>
            </a:r>
          </a:p>
        </p:txBody>
      </p:sp>
      <p:sp>
        <p:nvSpPr>
          <p:cNvPr id="95235" name="Rectangle 3"/>
          <p:cNvSpPr>
            <a:spLocks noGrp="1" noChangeArrowheads="1"/>
          </p:cNvSpPr>
          <p:nvPr>
            <p:ph sz="quarter" idx="13"/>
          </p:nvPr>
        </p:nvSpPr>
        <p:spPr>
          <a:xfrm>
            <a:off x="457200" y="2743200"/>
            <a:ext cx="8229600" cy="3352800"/>
          </a:xfrm>
          <a:prstGeom prst="rect">
            <a:avLst/>
          </a:prstGeom>
        </p:spPr>
        <p:txBody>
          <a:bodyPr/>
          <a:lstStyle/>
          <a:p>
            <a:pPr marL="609600" indent="-609600">
              <a:buFontTx/>
              <a:buAutoNum type="arabicPeriod"/>
            </a:pPr>
            <a:r>
              <a:rPr lang="en-US"/>
              <a:t>Lisa should give Alyssa a burger, one burger won’t hurt the company.</a:t>
            </a:r>
          </a:p>
          <a:p>
            <a:pPr marL="609600" indent="-609600">
              <a:buFontTx/>
              <a:buAutoNum type="arabicPeriod"/>
            </a:pPr>
            <a:r>
              <a:rPr lang="en-US"/>
              <a:t>Lisa should tell Alyssa she can’t because she’s not supposed to.</a:t>
            </a:r>
          </a:p>
          <a:p>
            <a:pPr marL="609600" indent="-609600">
              <a:buFontTx/>
              <a:buAutoNum type="arabicPeriod"/>
            </a:pPr>
            <a:r>
              <a:rPr lang="en-US"/>
              <a:t>Lisa should just pay for Alyssa’s burger on her own.</a:t>
            </a:r>
          </a:p>
        </p:txBody>
      </p:sp>
    </p:spTree>
  </p:cSld>
  <p:clrMapOvr>
    <a:masterClrMapping/>
  </p:clrMapOvr>
  <p:transition>
    <p:comb/>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52400" y="274638"/>
            <a:ext cx="8686800" cy="2392362"/>
          </a:xfrm>
        </p:spPr>
        <p:txBody>
          <a:bodyPr/>
          <a:lstStyle/>
          <a:p>
            <a:pPr algn="l"/>
            <a:r>
              <a:rPr lang="en-US" sz="3200"/>
              <a:t>7. Your best friend forgot that he had a final today. During the test you notice he is copying down answers from your paper. </a:t>
            </a:r>
            <a:br>
              <a:rPr lang="en-US" sz="3200"/>
            </a:br>
            <a:r>
              <a:rPr lang="en-US" sz="3200"/>
              <a:t>What would you do?</a:t>
            </a:r>
          </a:p>
        </p:txBody>
      </p:sp>
      <p:sp>
        <p:nvSpPr>
          <p:cNvPr id="96259" name="Rectangle 3"/>
          <p:cNvSpPr>
            <a:spLocks noGrp="1" noChangeArrowheads="1"/>
          </p:cNvSpPr>
          <p:nvPr>
            <p:ph sz="quarter" idx="13"/>
          </p:nvPr>
        </p:nvSpPr>
        <p:spPr>
          <a:xfrm>
            <a:off x="457200" y="2743200"/>
            <a:ext cx="8229600" cy="3352800"/>
          </a:xfrm>
          <a:prstGeom prst="rect">
            <a:avLst/>
          </a:prstGeom>
        </p:spPr>
        <p:txBody>
          <a:bodyPr/>
          <a:lstStyle/>
          <a:p>
            <a:pPr marL="609600" indent="-609600">
              <a:lnSpc>
                <a:spcPct val="90000"/>
              </a:lnSpc>
              <a:buFontTx/>
              <a:buAutoNum type="arabicPeriod"/>
            </a:pPr>
            <a:r>
              <a:rPr lang="en-US"/>
              <a:t>Cover up your paper but don’t say anything about your friend cheating.</a:t>
            </a:r>
          </a:p>
          <a:p>
            <a:pPr marL="609600" indent="-609600">
              <a:lnSpc>
                <a:spcPct val="90000"/>
              </a:lnSpc>
              <a:buFontTx/>
              <a:buAutoNum type="arabicPeriod"/>
            </a:pPr>
            <a:r>
              <a:rPr lang="en-US"/>
              <a:t>Forget about it. You wouldn’t want to risk not having a friendship because you told on him.</a:t>
            </a:r>
          </a:p>
          <a:p>
            <a:pPr marL="609600" indent="-609600">
              <a:lnSpc>
                <a:spcPct val="90000"/>
              </a:lnSpc>
              <a:buFontTx/>
              <a:buAutoNum type="arabicPeriod"/>
            </a:pPr>
            <a:r>
              <a:rPr lang="en-US"/>
              <a:t>Tell the teacher. Even though it is your friend, cheating is cheating.</a:t>
            </a:r>
          </a:p>
        </p:txBody>
      </p:sp>
    </p:spTree>
  </p:cSld>
  <p:clrMapOvr>
    <a:masterClrMapping/>
  </p:clrMapOvr>
  <p:transition>
    <p:comb/>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52400" y="274638"/>
            <a:ext cx="8686800" cy="2392362"/>
          </a:xfrm>
        </p:spPr>
        <p:txBody>
          <a:bodyPr/>
          <a:lstStyle/>
          <a:p>
            <a:pPr algn="l"/>
            <a:r>
              <a:rPr lang="en-US" sz="3200"/>
              <a:t>8. You are playing baseball with some friends when a ball you hit breaks a window of a nearby car. No one is around. What would you do?</a:t>
            </a:r>
          </a:p>
        </p:txBody>
      </p:sp>
      <p:sp>
        <p:nvSpPr>
          <p:cNvPr id="97283" name="Rectangle 3"/>
          <p:cNvSpPr>
            <a:spLocks noGrp="1" noChangeArrowheads="1"/>
          </p:cNvSpPr>
          <p:nvPr>
            <p:ph sz="quarter" idx="13"/>
          </p:nvPr>
        </p:nvSpPr>
        <p:spPr>
          <a:xfrm>
            <a:off x="457200" y="2743200"/>
            <a:ext cx="8229600" cy="3352800"/>
          </a:xfrm>
          <a:prstGeom prst="rect">
            <a:avLst/>
          </a:prstGeom>
        </p:spPr>
        <p:txBody>
          <a:bodyPr>
            <a:normAutofit lnSpcReduction="10000"/>
          </a:bodyPr>
          <a:lstStyle/>
          <a:p>
            <a:pPr marL="609600" indent="-609600">
              <a:buFontTx/>
              <a:buAutoNum type="arabicPeriod"/>
            </a:pPr>
            <a:r>
              <a:rPr lang="en-US" sz="2800"/>
              <a:t>Sneak away and make sure no one notices that you left so you won’t get caught.</a:t>
            </a:r>
          </a:p>
          <a:p>
            <a:pPr marL="609600" indent="-609600">
              <a:buFontTx/>
              <a:buAutoNum type="arabicPeriod"/>
            </a:pPr>
            <a:r>
              <a:rPr lang="en-US" sz="2800"/>
              <a:t>Keep playing ball with your friends and don’t do anything about the car, it was their fault they parked too close to a baseball field.</a:t>
            </a:r>
          </a:p>
          <a:p>
            <a:pPr marL="609600" indent="-609600">
              <a:buFontTx/>
              <a:buAutoNum type="arabicPeriod"/>
            </a:pPr>
            <a:r>
              <a:rPr lang="en-US" sz="2800"/>
              <a:t>Leave a note on the car stating your phone number and what happened.</a:t>
            </a:r>
          </a:p>
        </p:txBody>
      </p:sp>
    </p:spTree>
  </p:cSld>
  <p:clrMapOvr>
    <a:masterClrMapping/>
  </p:clrMapOvr>
  <p:transition>
    <p:comb/>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550863"/>
            <a:ext cx="8229600" cy="639762"/>
          </a:xfrm>
        </p:spPr>
        <p:txBody>
          <a:bodyPr>
            <a:normAutofit fontScale="90000"/>
          </a:bodyPr>
          <a:lstStyle/>
          <a:p>
            <a:r>
              <a:rPr lang="en-US" sz="3600"/>
              <a:t>Kinds of Ethics</a:t>
            </a:r>
          </a:p>
        </p:txBody>
      </p:sp>
      <p:sp>
        <p:nvSpPr>
          <p:cNvPr id="67587" name="Rectangle 3"/>
          <p:cNvSpPr>
            <a:spLocks noGrp="1" noChangeArrowheads="1"/>
          </p:cNvSpPr>
          <p:nvPr>
            <p:ph sz="quarter" idx="13"/>
          </p:nvPr>
        </p:nvSpPr>
        <p:spPr>
          <a:xfrm>
            <a:off x="457200" y="1828800"/>
            <a:ext cx="8229600" cy="4724400"/>
          </a:xfrm>
          <a:prstGeom prst="rect">
            <a:avLst/>
          </a:prstGeom>
        </p:spPr>
        <p:txBody>
          <a:bodyPr/>
          <a:lstStyle/>
          <a:p>
            <a:r>
              <a:rPr lang="en-US" b="1" dirty="0"/>
              <a:t>3 Principles of Ethics</a:t>
            </a:r>
          </a:p>
          <a:p>
            <a:pPr lvl="1"/>
            <a:r>
              <a:rPr lang="en-US" b="1" i="1" dirty="0"/>
              <a:t>Personal</a:t>
            </a:r>
          </a:p>
          <a:p>
            <a:pPr lvl="1"/>
            <a:r>
              <a:rPr lang="en-US" b="1" i="1" dirty="0"/>
              <a:t>Professional</a:t>
            </a:r>
          </a:p>
          <a:p>
            <a:pPr lvl="1"/>
            <a:r>
              <a:rPr lang="en-US" b="1" i="1" dirty="0"/>
              <a:t>Global</a:t>
            </a:r>
          </a:p>
        </p:txBody>
      </p:sp>
    </p:spTree>
  </p:cSld>
  <p:clrMapOvr>
    <a:masterClrMapping/>
  </p:clrMapOvr>
  <p:transition>
    <p:comb/>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550863"/>
            <a:ext cx="8229600" cy="639762"/>
          </a:xfrm>
        </p:spPr>
        <p:txBody>
          <a:bodyPr>
            <a:normAutofit fontScale="90000"/>
          </a:bodyPr>
          <a:lstStyle/>
          <a:p>
            <a:r>
              <a:rPr lang="en-US" sz="3600"/>
              <a:t>Personal Ethics</a:t>
            </a:r>
          </a:p>
        </p:txBody>
      </p:sp>
      <p:sp>
        <p:nvSpPr>
          <p:cNvPr id="68611" name="Rectangle 3"/>
          <p:cNvSpPr>
            <a:spLocks noGrp="1" noChangeArrowheads="1"/>
          </p:cNvSpPr>
          <p:nvPr>
            <p:ph sz="quarter" idx="13"/>
          </p:nvPr>
        </p:nvSpPr>
        <p:spPr>
          <a:xfrm>
            <a:off x="457200" y="1828800"/>
            <a:ext cx="8229600" cy="4724400"/>
          </a:xfrm>
          <a:prstGeom prst="rect">
            <a:avLst/>
          </a:prstGeom>
        </p:spPr>
        <p:txBody>
          <a:bodyPr/>
          <a:lstStyle/>
          <a:p>
            <a:r>
              <a:rPr lang="en-US" b="1"/>
              <a:t>Personal ethics might also be called morality, since they reflect general expectations of any person in any society, acting in any capacity. </a:t>
            </a:r>
          </a:p>
          <a:p>
            <a:r>
              <a:rPr lang="en-US" b="1"/>
              <a:t>These are the principles we try to instill in our children, and expect of one another without needing to articulate the expectation or formalize it in any way.</a:t>
            </a:r>
            <a:endParaRPr lang="en-US" b="1" i="1"/>
          </a:p>
        </p:txBody>
      </p:sp>
    </p:spTree>
  </p:cSld>
  <p:clrMapOvr>
    <a:masterClrMapping/>
  </p:clrMapOvr>
  <p:transition>
    <p:comb/>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550863"/>
            <a:ext cx="8229600" cy="639762"/>
          </a:xfrm>
        </p:spPr>
        <p:txBody>
          <a:bodyPr>
            <a:normAutofit fontScale="90000"/>
          </a:bodyPr>
          <a:lstStyle/>
          <a:p>
            <a:r>
              <a:rPr lang="en-US" sz="3600"/>
              <a:t>Personal Ethics</a:t>
            </a:r>
          </a:p>
        </p:txBody>
      </p:sp>
      <p:sp>
        <p:nvSpPr>
          <p:cNvPr id="69635" name="Rectangle 3"/>
          <p:cNvSpPr>
            <a:spLocks noGrp="1" noChangeArrowheads="1"/>
          </p:cNvSpPr>
          <p:nvPr>
            <p:ph sz="quarter" idx="13"/>
          </p:nvPr>
        </p:nvSpPr>
        <p:spPr>
          <a:xfrm>
            <a:off x="457200" y="1752600"/>
            <a:ext cx="8229600" cy="4800600"/>
          </a:xfrm>
          <a:prstGeom prst="rect">
            <a:avLst/>
          </a:prstGeom>
        </p:spPr>
        <p:txBody>
          <a:bodyPr/>
          <a:lstStyle/>
          <a:p>
            <a:pPr>
              <a:lnSpc>
                <a:spcPct val="90000"/>
              </a:lnSpc>
            </a:pPr>
            <a:r>
              <a:rPr lang="en-US" b="1"/>
              <a:t>Concern for the well-being of others</a:t>
            </a:r>
          </a:p>
          <a:p>
            <a:pPr>
              <a:lnSpc>
                <a:spcPct val="90000"/>
              </a:lnSpc>
            </a:pPr>
            <a:r>
              <a:rPr lang="en-US" b="1"/>
              <a:t>Respect for the autonomy of others</a:t>
            </a:r>
          </a:p>
          <a:p>
            <a:pPr>
              <a:lnSpc>
                <a:spcPct val="90000"/>
              </a:lnSpc>
            </a:pPr>
            <a:r>
              <a:rPr lang="en-US" b="1"/>
              <a:t>Trustworthiness &amp; honesty </a:t>
            </a:r>
          </a:p>
          <a:p>
            <a:pPr>
              <a:lnSpc>
                <a:spcPct val="90000"/>
              </a:lnSpc>
            </a:pPr>
            <a:r>
              <a:rPr lang="en-US" b="1"/>
              <a:t>Willing compliance with the law (with the exception of civil disobedience) </a:t>
            </a:r>
          </a:p>
          <a:p>
            <a:pPr>
              <a:lnSpc>
                <a:spcPct val="90000"/>
              </a:lnSpc>
            </a:pPr>
            <a:r>
              <a:rPr lang="en-US" b="1"/>
              <a:t>Basic justice; being fair </a:t>
            </a:r>
          </a:p>
          <a:p>
            <a:pPr>
              <a:lnSpc>
                <a:spcPct val="90000"/>
              </a:lnSpc>
            </a:pPr>
            <a:r>
              <a:rPr lang="en-US" b="1"/>
              <a:t>Refusing to take unfair advantage </a:t>
            </a:r>
          </a:p>
          <a:p>
            <a:pPr>
              <a:lnSpc>
                <a:spcPct val="90000"/>
              </a:lnSpc>
            </a:pPr>
            <a:r>
              <a:rPr lang="en-US" b="1"/>
              <a:t>Benevolence: doing good </a:t>
            </a:r>
          </a:p>
          <a:p>
            <a:pPr>
              <a:lnSpc>
                <a:spcPct val="90000"/>
              </a:lnSpc>
            </a:pPr>
            <a:r>
              <a:rPr lang="en-US" b="1"/>
              <a:t>Preventing harm</a:t>
            </a:r>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550863"/>
            <a:ext cx="8229600" cy="639762"/>
          </a:xfrm>
        </p:spPr>
        <p:txBody>
          <a:bodyPr>
            <a:normAutofit fontScale="90000"/>
          </a:bodyPr>
          <a:lstStyle/>
          <a:p>
            <a:r>
              <a:rPr lang="en-US" sz="3600" dirty="0"/>
              <a:t>Morals, Values and Ethics </a:t>
            </a:r>
            <a:br>
              <a:rPr lang="en-US" sz="3600" dirty="0"/>
            </a:br>
            <a:r>
              <a:rPr lang="en-US" sz="3600" dirty="0"/>
              <a:t>What’s the difference?</a:t>
            </a:r>
          </a:p>
        </p:txBody>
      </p:sp>
      <p:sp>
        <p:nvSpPr>
          <p:cNvPr id="64515" name="Rectangle 3"/>
          <p:cNvSpPr>
            <a:spLocks noGrp="1" noChangeArrowheads="1"/>
          </p:cNvSpPr>
          <p:nvPr>
            <p:ph sz="quarter" idx="13"/>
          </p:nvPr>
        </p:nvSpPr>
        <p:spPr>
          <a:xfrm>
            <a:off x="228600" y="1295400"/>
            <a:ext cx="8686800" cy="4724400"/>
          </a:xfrm>
          <a:prstGeom prst="rect">
            <a:avLst/>
          </a:prstGeom>
        </p:spPr>
        <p:txBody>
          <a:bodyPr>
            <a:normAutofit/>
          </a:bodyPr>
          <a:lstStyle/>
          <a:p>
            <a:r>
              <a:rPr lang="en-US" sz="2800" b="1" dirty="0"/>
              <a:t>So, one way to think about is this_</a:t>
            </a:r>
          </a:p>
          <a:p>
            <a:pPr lvl="1"/>
            <a:r>
              <a:rPr lang="en-US" sz="2800" b="1" i="1" dirty="0"/>
              <a:t>Your </a:t>
            </a:r>
            <a:r>
              <a:rPr lang="en-US" sz="2800" b="1" i="1" u="sng" dirty="0"/>
              <a:t>morals</a:t>
            </a:r>
            <a:r>
              <a:rPr lang="en-US" sz="2800" b="1" i="1" dirty="0"/>
              <a:t> give you a sense of what is right and wrong</a:t>
            </a:r>
          </a:p>
          <a:p>
            <a:pPr lvl="1"/>
            <a:r>
              <a:rPr lang="en-US" sz="2800" b="1" i="1" dirty="0"/>
              <a:t>You use this sense of right and wrong to develop (or understand) your </a:t>
            </a:r>
            <a:r>
              <a:rPr lang="en-US" sz="2800" b="1" i="1" u="sng" dirty="0"/>
              <a:t>values</a:t>
            </a:r>
          </a:p>
          <a:p>
            <a:pPr lvl="1"/>
            <a:r>
              <a:rPr lang="en-US" sz="2800" b="1" i="1" dirty="0"/>
              <a:t>Your morals and values influence </a:t>
            </a:r>
            <a:r>
              <a:rPr lang="en-US" sz="2800" b="1" i="1" u="sng" dirty="0"/>
              <a:t>how you act/respond</a:t>
            </a:r>
            <a:r>
              <a:rPr lang="en-US" sz="2800" b="1" i="1" dirty="0"/>
              <a:t> to given situations based on the standards or codes of behavior expected by the group to which the you belongs </a:t>
            </a:r>
          </a:p>
        </p:txBody>
      </p:sp>
    </p:spTree>
  </p:cSld>
  <p:clrMapOvr>
    <a:masterClrMapping/>
  </p:clrMapOvr>
  <p:transition>
    <p:comb/>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550863"/>
            <a:ext cx="8229600" cy="639762"/>
          </a:xfrm>
        </p:spPr>
        <p:txBody>
          <a:bodyPr>
            <a:normAutofit fontScale="90000"/>
          </a:bodyPr>
          <a:lstStyle/>
          <a:p>
            <a:r>
              <a:rPr lang="en-US" sz="3600"/>
              <a:t>Professional Ethics</a:t>
            </a:r>
          </a:p>
        </p:txBody>
      </p:sp>
      <p:sp>
        <p:nvSpPr>
          <p:cNvPr id="70659" name="Rectangle 3"/>
          <p:cNvSpPr>
            <a:spLocks noGrp="1" noChangeArrowheads="1"/>
          </p:cNvSpPr>
          <p:nvPr>
            <p:ph sz="quarter" idx="13"/>
          </p:nvPr>
        </p:nvSpPr>
        <p:spPr>
          <a:xfrm>
            <a:off x="457200" y="1752600"/>
            <a:ext cx="8229600" cy="4800600"/>
          </a:xfrm>
          <a:prstGeom prst="rect">
            <a:avLst/>
          </a:prstGeom>
        </p:spPr>
        <p:txBody>
          <a:bodyPr/>
          <a:lstStyle/>
          <a:p>
            <a:pPr>
              <a:lnSpc>
                <a:spcPct val="90000"/>
              </a:lnSpc>
            </a:pPr>
            <a:r>
              <a:rPr lang="en-US" b="1"/>
              <a:t>Individuals acting in a professional capacity take on an additional burden of ethical responsibility. </a:t>
            </a:r>
          </a:p>
          <a:p>
            <a:pPr lvl="1">
              <a:lnSpc>
                <a:spcPct val="90000"/>
              </a:lnSpc>
            </a:pPr>
            <a:r>
              <a:rPr lang="en-US" b="1"/>
              <a:t>For example, professional associations have codes of ethics that prescribe required behavior within the context of a professional practice such as medicine, law, accounting, or engineering.</a:t>
            </a:r>
            <a:r>
              <a:rPr lang="en-US"/>
              <a:t> </a:t>
            </a:r>
          </a:p>
          <a:p>
            <a:pPr lvl="2">
              <a:lnSpc>
                <a:spcPct val="90000"/>
              </a:lnSpc>
            </a:pPr>
            <a:r>
              <a:rPr lang="en-US"/>
              <a:t>Even when not written into a code, principles of professional ethics are usually expected of people in business, employees, volunteers, elected representatives and so on. </a:t>
            </a:r>
          </a:p>
        </p:txBody>
      </p:sp>
    </p:spTree>
  </p:cSld>
  <p:clrMapOvr>
    <a:masterClrMapping/>
  </p:clrMapOvr>
  <p:transition>
    <p:comb/>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550863"/>
            <a:ext cx="8229600" cy="639762"/>
          </a:xfrm>
        </p:spPr>
        <p:txBody>
          <a:bodyPr>
            <a:normAutofit fontScale="90000"/>
          </a:bodyPr>
          <a:lstStyle/>
          <a:p>
            <a:r>
              <a:rPr lang="en-US" sz="3600"/>
              <a:t>Professional Ethics</a:t>
            </a:r>
          </a:p>
        </p:txBody>
      </p:sp>
      <p:sp>
        <p:nvSpPr>
          <p:cNvPr id="71683" name="Rectangle 3"/>
          <p:cNvSpPr>
            <a:spLocks noGrp="1" noChangeArrowheads="1"/>
          </p:cNvSpPr>
          <p:nvPr>
            <p:ph sz="quarter" idx="13"/>
          </p:nvPr>
        </p:nvSpPr>
        <p:spPr>
          <a:xfrm>
            <a:off x="457200" y="1752600"/>
            <a:ext cx="8229600" cy="4800600"/>
          </a:xfrm>
          <a:prstGeom prst="rect">
            <a:avLst/>
          </a:prstGeom>
        </p:spPr>
        <p:txBody>
          <a:bodyPr/>
          <a:lstStyle/>
          <a:p>
            <a:r>
              <a:rPr lang="en-US" b="1"/>
              <a:t>Impartiality; objectivity </a:t>
            </a:r>
          </a:p>
          <a:p>
            <a:r>
              <a:rPr lang="en-US" b="1"/>
              <a:t>Openness; full disclosure </a:t>
            </a:r>
          </a:p>
          <a:p>
            <a:r>
              <a:rPr lang="en-US" b="1"/>
              <a:t>Confidentiality </a:t>
            </a:r>
          </a:p>
          <a:p>
            <a:r>
              <a:rPr lang="en-US" b="1"/>
              <a:t>Due diligence / duty of care </a:t>
            </a:r>
          </a:p>
          <a:p>
            <a:r>
              <a:rPr lang="en-US" b="1"/>
              <a:t>Fidelity to professional responsibilities </a:t>
            </a:r>
          </a:p>
          <a:p>
            <a:r>
              <a:rPr lang="en-US" b="1"/>
              <a:t>Avoiding potential or apparent conflict of interest</a:t>
            </a:r>
          </a:p>
        </p:txBody>
      </p:sp>
    </p:spTree>
  </p:cSld>
  <p:clrMapOvr>
    <a:masterClrMapping/>
  </p:clrMapOvr>
  <p:transition>
    <p:comb/>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550863"/>
            <a:ext cx="8229600" cy="639762"/>
          </a:xfrm>
        </p:spPr>
        <p:txBody>
          <a:bodyPr>
            <a:normAutofit fontScale="90000"/>
          </a:bodyPr>
          <a:lstStyle/>
          <a:p>
            <a:r>
              <a:rPr lang="en-US" sz="3600"/>
              <a:t>Professional Ethics</a:t>
            </a:r>
          </a:p>
        </p:txBody>
      </p:sp>
      <p:sp>
        <p:nvSpPr>
          <p:cNvPr id="74755" name="Rectangle 3"/>
          <p:cNvSpPr>
            <a:spLocks noGrp="1" noChangeArrowheads="1"/>
          </p:cNvSpPr>
          <p:nvPr>
            <p:ph sz="quarter" idx="13"/>
          </p:nvPr>
        </p:nvSpPr>
        <p:spPr>
          <a:xfrm>
            <a:off x="457200" y="1752600"/>
            <a:ext cx="8229600" cy="4800600"/>
          </a:xfrm>
          <a:prstGeom prst="rect">
            <a:avLst/>
          </a:prstGeom>
        </p:spPr>
        <p:txBody>
          <a:bodyPr/>
          <a:lstStyle/>
          <a:p>
            <a:r>
              <a:rPr lang="en-US" b="1">
                <a:hlinkClick r:id="rId2" action="ppaction://hlinkfile"/>
              </a:rPr>
              <a:t>Teacher Shuns WASL, earns suspension- and praise</a:t>
            </a:r>
            <a:endParaRPr lang="en-US" b="1"/>
          </a:p>
        </p:txBody>
      </p:sp>
    </p:spTree>
  </p:cSld>
  <p:clrMapOvr>
    <a:masterClrMapping/>
  </p:clrMapOvr>
  <p:transition>
    <p:comb/>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550863"/>
            <a:ext cx="8229600" cy="639762"/>
          </a:xfrm>
        </p:spPr>
        <p:txBody>
          <a:bodyPr>
            <a:normAutofit fontScale="90000"/>
          </a:bodyPr>
          <a:lstStyle/>
          <a:p>
            <a:r>
              <a:rPr lang="en-US" sz="3600"/>
              <a:t>Global Ethics</a:t>
            </a:r>
          </a:p>
        </p:txBody>
      </p:sp>
      <p:sp>
        <p:nvSpPr>
          <p:cNvPr id="72707" name="Rectangle 3"/>
          <p:cNvSpPr>
            <a:spLocks noGrp="1" noChangeArrowheads="1"/>
          </p:cNvSpPr>
          <p:nvPr>
            <p:ph sz="quarter" idx="13"/>
          </p:nvPr>
        </p:nvSpPr>
        <p:spPr>
          <a:xfrm>
            <a:off x="457200" y="1752600"/>
            <a:ext cx="8229600" cy="4800600"/>
          </a:xfrm>
          <a:prstGeom prst="rect">
            <a:avLst/>
          </a:prstGeom>
        </p:spPr>
        <p:txBody>
          <a:bodyPr/>
          <a:lstStyle/>
          <a:p>
            <a:r>
              <a:rPr lang="en-US" b="1"/>
              <a:t>Global ethics are the most controversial of the three categories, and the least understood. </a:t>
            </a:r>
          </a:p>
          <a:p>
            <a:r>
              <a:rPr lang="en-US" b="1"/>
              <a:t>Open to wide interpretation as to how or whether they should be applied, these principles can sometimes generate emotional response and heated debate.</a:t>
            </a:r>
          </a:p>
          <a:p>
            <a:pPr lvl="1"/>
            <a:r>
              <a:rPr lang="en-US" b="1"/>
              <a:t>Concentric Circles of Allegiance</a:t>
            </a:r>
          </a:p>
        </p:txBody>
      </p:sp>
    </p:spTree>
  </p:cSld>
  <p:clrMapOvr>
    <a:masterClrMapping/>
  </p:clrMapOvr>
  <p:transition>
    <p:comb/>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550863"/>
            <a:ext cx="8229600" cy="639762"/>
          </a:xfrm>
        </p:spPr>
        <p:txBody>
          <a:bodyPr>
            <a:normAutofit fontScale="90000"/>
          </a:bodyPr>
          <a:lstStyle/>
          <a:p>
            <a:r>
              <a:rPr lang="en-US" sz="3600"/>
              <a:t>Global Ethics</a:t>
            </a:r>
          </a:p>
        </p:txBody>
      </p:sp>
      <p:sp>
        <p:nvSpPr>
          <p:cNvPr id="73731" name="Rectangle 3"/>
          <p:cNvSpPr>
            <a:spLocks noGrp="1" noChangeArrowheads="1"/>
          </p:cNvSpPr>
          <p:nvPr>
            <p:ph sz="quarter" idx="13"/>
          </p:nvPr>
        </p:nvSpPr>
        <p:spPr>
          <a:xfrm>
            <a:off x="457200" y="1752600"/>
            <a:ext cx="8229600" cy="4800600"/>
          </a:xfrm>
          <a:prstGeom prst="rect">
            <a:avLst/>
          </a:prstGeom>
        </p:spPr>
        <p:txBody>
          <a:bodyPr/>
          <a:lstStyle/>
          <a:p>
            <a:r>
              <a:rPr lang="en-US" b="1" dirty="0"/>
              <a:t>Global justice (as reflected in international laws) </a:t>
            </a:r>
          </a:p>
          <a:p>
            <a:r>
              <a:rPr lang="en-US" b="1" dirty="0"/>
              <a:t>Society before self / social responsibility </a:t>
            </a:r>
          </a:p>
          <a:p>
            <a:r>
              <a:rPr lang="en-US" b="1" dirty="0"/>
              <a:t>Environmental stewardship </a:t>
            </a:r>
          </a:p>
          <a:p>
            <a:r>
              <a:rPr lang="en-US" b="1" dirty="0"/>
              <a:t>Interdependence &amp; responsibility for the ‘whole’ </a:t>
            </a:r>
          </a:p>
          <a:p>
            <a:r>
              <a:rPr lang="en-US" b="1" dirty="0"/>
              <a:t>Reverence for place</a:t>
            </a:r>
          </a:p>
        </p:txBody>
      </p:sp>
    </p:spTree>
  </p:cSld>
  <p:clrMapOvr>
    <a:masterClrMapping/>
  </p:clrMapOvr>
  <p:transition>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229600" cy="1173162"/>
          </a:xfrm>
        </p:spPr>
        <p:txBody>
          <a:bodyPr>
            <a:normAutofit fontScale="90000"/>
          </a:bodyPr>
          <a:lstStyle/>
          <a:p>
            <a:pPr algn="ctr"/>
            <a:r>
              <a:rPr lang="en-US" sz="3600" b="1" u="sng" dirty="0"/>
              <a:t>Are all ethical judgments “subjective” or “culturally relative</a:t>
            </a:r>
            <a:r>
              <a:rPr lang="en-US" sz="3600" b="1" dirty="0"/>
              <a:t>?”</a:t>
            </a:r>
          </a:p>
        </p:txBody>
      </p:sp>
      <p:sp>
        <p:nvSpPr>
          <p:cNvPr id="52227" name="Rectangle 3"/>
          <p:cNvSpPr>
            <a:spLocks noGrp="1" noChangeArrowheads="1"/>
          </p:cNvSpPr>
          <p:nvPr>
            <p:ph sz="quarter" idx="13"/>
          </p:nvPr>
        </p:nvSpPr>
        <p:spPr>
          <a:xfrm>
            <a:off x="457200" y="1981200"/>
            <a:ext cx="8229600" cy="4144963"/>
          </a:xfrm>
          <a:prstGeom prst="rect">
            <a:avLst/>
          </a:prstGeom>
        </p:spPr>
        <p:txBody>
          <a:bodyPr>
            <a:normAutofit/>
          </a:bodyPr>
          <a:lstStyle/>
          <a:p>
            <a:r>
              <a:rPr lang="en-US" sz="3200" dirty="0"/>
              <a:t>To say that a judgment is “</a:t>
            </a:r>
            <a:r>
              <a:rPr lang="en-US" sz="3200" i="1" dirty="0"/>
              <a:t>subjective</a:t>
            </a:r>
            <a:r>
              <a:rPr lang="en-US" sz="3200" dirty="0"/>
              <a:t>” is to say that it may not generally be shared by others. </a:t>
            </a:r>
          </a:p>
          <a:p>
            <a:r>
              <a:rPr lang="en-US" sz="3200" dirty="0"/>
              <a:t>To say that a judgment is “</a:t>
            </a:r>
            <a:r>
              <a:rPr lang="en-US" sz="3200" i="1" dirty="0"/>
              <a:t>culturally relative</a:t>
            </a:r>
            <a:r>
              <a:rPr lang="en-US" sz="3200" dirty="0"/>
              <a:t>” is to say that it holds in one culture but not for others. </a:t>
            </a:r>
          </a:p>
        </p:txBody>
      </p:sp>
    </p:spTree>
  </p:cSld>
  <p:clrMapOvr>
    <a:masterClrMapping/>
  </p:clrMapOvr>
  <p:transition>
    <p:comb/>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73162"/>
          </a:xfrm>
        </p:spPr>
        <p:txBody>
          <a:bodyPr>
            <a:normAutofit fontScale="90000"/>
          </a:bodyPr>
          <a:lstStyle/>
          <a:p>
            <a:pPr algn="ctr"/>
            <a:r>
              <a:rPr lang="en-US" sz="3600" b="1" u="sng" dirty="0"/>
              <a:t>Are all ethical judgments “subjective” or “culturally relative</a:t>
            </a:r>
            <a:r>
              <a:rPr lang="en-US" sz="3600" b="1" dirty="0"/>
              <a:t>?”</a:t>
            </a:r>
          </a:p>
        </p:txBody>
      </p:sp>
      <p:sp>
        <p:nvSpPr>
          <p:cNvPr id="53251" name="Rectangle 3"/>
          <p:cNvSpPr>
            <a:spLocks noGrp="1" noChangeArrowheads="1"/>
          </p:cNvSpPr>
          <p:nvPr>
            <p:ph sz="quarter" idx="13"/>
          </p:nvPr>
        </p:nvSpPr>
        <p:spPr>
          <a:xfrm>
            <a:off x="457200" y="1600200"/>
            <a:ext cx="8229600" cy="4525963"/>
          </a:xfrm>
          <a:prstGeom prst="rect">
            <a:avLst/>
          </a:prstGeom>
        </p:spPr>
        <p:txBody>
          <a:bodyPr>
            <a:normAutofit/>
          </a:bodyPr>
          <a:lstStyle/>
          <a:p>
            <a:r>
              <a:rPr lang="en-US" sz="2800" dirty="0"/>
              <a:t>Judgments like “Parents should take good care of their children” are in fact generally shared, and maintained in all cultures. </a:t>
            </a:r>
          </a:p>
          <a:p>
            <a:pPr lvl="1"/>
            <a:r>
              <a:rPr lang="en-US" sz="2800" dirty="0"/>
              <a:t>To be a parent </a:t>
            </a:r>
            <a:r>
              <a:rPr lang="en-US" sz="2800" u="sng" dirty="0"/>
              <a:t>means</a:t>
            </a:r>
            <a:r>
              <a:rPr lang="en-US" sz="2800" dirty="0"/>
              <a:t> that there is another person for whom you are responsible. </a:t>
            </a:r>
          </a:p>
          <a:p>
            <a:r>
              <a:rPr lang="en-US" sz="2800" dirty="0"/>
              <a:t>So at least some ethical judgments are objective and universal, not subjective or culturally relative. </a:t>
            </a:r>
          </a:p>
        </p:txBody>
      </p:sp>
    </p:spTree>
  </p:cSld>
  <p:clrMapOvr>
    <a:masterClrMapping/>
  </p:clrMapOvr>
  <p:transition>
    <p:comb/>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74638"/>
            <a:ext cx="8229600" cy="1173162"/>
          </a:xfrm>
        </p:spPr>
        <p:txBody>
          <a:bodyPr>
            <a:normAutofit fontScale="90000"/>
          </a:bodyPr>
          <a:lstStyle/>
          <a:p>
            <a:pPr algn="ctr"/>
            <a:r>
              <a:rPr lang="en-US" sz="3600" b="1" u="sng" dirty="0"/>
              <a:t>Are all ethical judgments “subjective” or “culturally relative</a:t>
            </a:r>
            <a:r>
              <a:rPr lang="en-US" sz="3600" b="1" dirty="0"/>
              <a:t>?”</a:t>
            </a:r>
          </a:p>
        </p:txBody>
      </p:sp>
      <p:sp>
        <p:nvSpPr>
          <p:cNvPr id="55299" name="Rectangle 3"/>
          <p:cNvSpPr>
            <a:spLocks noGrp="1" noChangeArrowheads="1"/>
          </p:cNvSpPr>
          <p:nvPr>
            <p:ph sz="quarter" idx="13"/>
          </p:nvPr>
        </p:nvSpPr>
        <p:spPr>
          <a:xfrm>
            <a:off x="457200" y="1600200"/>
            <a:ext cx="8229600" cy="4525963"/>
          </a:xfrm>
          <a:prstGeom prst="rect">
            <a:avLst/>
          </a:prstGeom>
        </p:spPr>
        <p:txBody>
          <a:bodyPr/>
          <a:lstStyle/>
          <a:p>
            <a:r>
              <a:rPr lang="en-US" sz="3200" dirty="0"/>
              <a:t>Can you think of any ethical judgments which are NOT Subjective or Culturally relative?</a:t>
            </a:r>
          </a:p>
          <a:p>
            <a:pPr marL="457200" lvl="1" indent="0">
              <a:buNone/>
            </a:pPr>
            <a:r>
              <a:rPr lang="en-US" dirty="0"/>
              <a:t>  </a:t>
            </a:r>
          </a:p>
        </p:txBody>
      </p:sp>
    </p:spTree>
  </p:cSld>
  <p:clrMapOvr>
    <a:masterClrMapping/>
  </p:clrMapOvr>
  <p:transition>
    <p:comb/>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274638"/>
            <a:ext cx="8229600" cy="1173162"/>
          </a:xfrm>
        </p:spPr>
        <p:txBody>
          <a:bodyPr>
            <a:normAutofit fontScale="90000"/>
          </a:bodyPr>
          <a:lstStyle/>
          <a:p>
            <a:pPr algn="ctr"/>
            <a:r>
              <a:rPr lang="en-US" sz="3600" b="1" u="sng" dirty="0"/>
              <a:t>Are there any tests which determine what is right and wrong</a:t>
            </a:r>
            <a:r>
              <a:rPr lang="en-US" sz="3600" b="1" dirty="0"/>
              <a:t>?</a:t>
            </a:r>
            <a:endParaRPr lang="en-US" sz="3600" dirty="0"/>
          </a:p>
        </p:txBody>
      </p:sp>
      <p:sp>
        <p:nvSpPr>
          <p:cNvPr id="54275" name="Rectangle 3"/>
          <p:cNvSpPr>
            <a:spLocks noGrp="1" noChangeArrowheads="1"/>
          </p:cNvSpPr>
          <p:nvPr>
            <p:ph sz="quarter" idx="13"/>
          </p:nvPr>
        </p:nvSpPr>
        <p:spPr>
          <a:xfrm>
            <a:off x="457200" y="1600200"/>
            <a:ext cx="8229600" cy="4525963"/>
          </a:xfrm>
          <a:prstGeom prst="rect">
            <a:avLst/>
          </a:prstGeom>
        </p:spPr>
        <p:txBody>
          <a:bodyPr>
            <a:normAutofit/>
          </a:bodyPr>
          <a:lstStyle/>
          <a:p>
            <a:r>
              <a:rPr lang="en-US" sz="3600" dirty="0"/>
              <a:t>Ethics is complicated, and there are no absolute rules for justifying moral judgments.  </a:t>
            </a:r>
          </a:p>
          <a:p>
            <a:r>
              <a:rPr lang="en-US" sz="3600" dirty="0"/>
              <a:t>But there are some simple tests that often reveal that something immoral is going on: </a:t>
            </a:r>
          </a:p>
        </p:txBody>
      </p:sp>
    </p:spTree>
  </p:cSld>
  <p:clrMapOvr>
    <a:masterClrMapping/>
  </p:clrMapOvr>
  <p:transition>
    <p:comb/>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title"/>
          </p:nvPr>
        </p:nvSpPr>
        <p:spPr>
          <a:xfrm>
            <a:off x="381000" y="274638"/>
            <a:ext cx="8382000" cy="1173162"/>
          </a:xfrm>
          <a:noFill/>
          <a:ln/>
        </p:spPr>
        <p:txBody>
          <a:bodyPr>
            <a:normAutofit fontScale="90000"/>
          </a:bodyPr>
          <a:lstStyle/>
          <a:p>
            <a:pPr algn="ctr"/>
            <a:r>
              <a:rPr lang="en-US" sz="3600" b="1" u="sng" dirty="0"/>
              <a:t>Are there any tests which determine what is right and wrong</a:t>
            </a:r>
            <a:r>
              <a:rPr lang="en-US" sz="3600" b="1" dirty="0"/>
              <a:t>?</a:t>
            </a:r>
          </a:p>
        </p:txBody>
      </p:sp>
      <p:sp>
        <p:nvSpPr>
          <p:cNvPr id="58370" name="Rectangle 2"/>
          <p:cNvSpPr>
            <a:spLocks noGrp="1" noChangeArrowheads="1"/>
          </p:cNvSpPr>
          <p:nvPr>
            <p:ph sz="quarter" idx="13"/>
          </p:nvPr>
        </p:nvSpPr>
        <p:spPr>
          <a:xfrm>
            <a:off x="304800" y="1600200"/>
            <a:ext cx="8382000" cy="4525963"/>
          </a:xfrm>
          <a:prstGeom prst="rect">
            <a:avLst/>
          </a:prstGeom>
        </p:spPr>
        <p:txBody>
          <a:bodyPr>
            <a:normAutofit/>
          </a:bodyPr>
          <a:lstStyle/>
          <a:p>
            <a:pPr>
              <a:buFontTx/>
              <a:buNone/>
            </a:pPr>
            <a:r>
              <a:rPr lang="en-US" sz="3200" b="1" i="1" dirty="0"/>
              <a:t>I. </a:t>
            </a:r>
            <a:r>
              <a:rPr lang="en-US" sz="3200" b="1" i="1" u="sng" dirty="0"/>
              <a:t>The Golden Rule Test</a:t>
            </a:r>
            <a:r>
              <a:rPr lang="en-US" sz="3200" b="1" i="1" dirty="0"/>
              <a:t>. </a:t>
            </a:r>
            <a:endParaRPr lang="en-US" sz="3200" dirty="0"/>
          </a:p>
          <a:p>
            <a:pPr lvl="1"/>
            <a:r>
              <a:rPr lang="en-US" sz="3200" dirty="0"/>
              <a:t>Suppose you are considering doing something that affects other people in a negative way. </a:t>
            </a:r>
          </a:p>
          <a:p>
            <a:pPr lvl="2"/>
            <a:r>
              <a:rPr lang="en-US" sz="3200" dirty="0"/>
              <a:t>Ask, </a:t>
            </a:r>
            <a:r>
              <a:rPr lang="en-US" sz="3200" b="1" dirty="0"/>
              <a:t>“</a:t>
            </a:r>
            <a:r>
              <a:rPr lang="en-US" sz="3200" b="1" u="sng" dirty="0"/>
              <a:t>How would I like it if others did this to me</a:t>
            </a:r>
            <a:r>
              <a:rPr lang="en-US" sz="3200" b="1" dirty="0"/>
              <a:t>?”</a:t>
            </a:r>
            <a:endParaRPr lang="en-US" sz="3200" b="1" u="sng" dirty="0"/>
          </a:p>
          <a:p>
            <a:pPr lvl="2"/>
            <a:r>
              <a:rPr lang="en-US" sz="3200" dirty="0"/>
              <a:t>If you wouldn’t like the act done to you, it is probably immoral to do it to others. </a:t>
            </a:r>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Moral Development</a:t>
            </a:r>
            <a:endParaRPr lang="en-US" dirty="0"/>
          </a:p>
        </p:txBody>
      </p:sp>
      <p:sp>
        <p:nvSpPr>
          <p:cNvPr id="5" name="Content Placeholder 4"/>
          <p:cNvSpPr>
            <a:spLocks noGrp="1"/>
          </p:cNvSpPr>
          <p:nvPr>
            <p:ph sz="quarter" idx="13"/>
          </p:nvPr>
        </p:nvSpPr>
        <p:spPr>
          <a:xfrm>
            <a:off x="352426" y="1463040"/>
            <a:ext cx="7680960" cy="3200876"/>
          </a:xfrm>
        </p:spPr>
        <p:txBody>
          <a:bodyPr>
            <a:spAutoFit/>
          </a:bodyPr>
          <a:lstStyle/>
          <a:p>
            <a:pPr marL="285750" indent="-285750">
              <a:buFont typeface="Arial" pitchFamily="34" charset="0"/>
              <a:buChar char="•"/>
            </a:pPr>
            <a:r>
              <a:rPr lang="en-US" sz="3200" dirty="0" smtClean="0"/>
              <a:t>Moral development involves thoughts, feelings, and behaviors regarding standards of right and wrong</a:t>
            </a:r>
          </a:p>
          <a:p>
            <a:pPr marL="285750" indent="-285750">
              <a:buFont typeface="Arial" pitchFamily="34" charset="0"/>
              <a:buChar char="•"/>
            </a:pPr>
            <a:r>
              <a:rPr lang="en-US" sz="3200" dirty="0" smtClean="0"/>
              <a:t>Moral development consists of intrapersonal and interpersonal dimensions</a:t>
            </a:r>
          </a:p>
        </p:txBody>
      </p:sp>
    </p:spTree>
  </p:cSld>
  <p:clrMapOvr>
    <a:masterClrMapping/>
  </p:clrMapOvr>
  <p:transition>
    <p:comb/>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a:xfrm>
            <a:off x="381000" y="274638"/>
            <a:ext cx="8382000" cy="1173162"/>
          </a:xfrm>
          <a:noFill/>
          <a:ln/>
        </p:spPr>
        <p:txBody>
          <a:bodyPr>
            <a:normAutofit fontScale="90000"/>
          </a:bodyPr>
          <a:lstStyle/>
          <a:p>
            <a:pPr algn="ctr"/>
            <a:r>
              <a:rPr lang="en-US" sz="3600" b="1" u="sng" dirty="0"/>
              <a:t>Are there any tests which determine what is right and wrong</a:t>
            </a:r>
            <a:r>
              <a:rPr lang="en-US" sz="3600" b="1" dirty="0"/>
              <a:t>?</a:t>
            </a:r>
          </a:p>
        </p:txBody>
      </p:sp>
      <p:sp>
        <p:nvSpPr>
          <p:cNvPr id="57347" name="Rectangle 3"/>
          <p:cNvSpPr>
            <a:spLocks noGrp="1" noChangeArrowheads="1"/>
          </p:cNvSpPr>
          <p:nvPr>
            <p:ph sz="quarter" idx="13"/>
          </p:nvPr>
        </p:nvSpPr>
        <p:spPr>
          <a:xfrm>
            <a:off x="457200" y="1600200"/>
            <a:ext cx="8229600" cy="4525963"/>
          </a:xfrm>
          <a:prstGeom prst="rect">
            <a:avLst/>
          </a:prstGeom>
        </p:spPr>
        <p:txBody>
          <a:bodyPr>
            <a:normAutofit/>
          </a:bodyPr>
          <a:lstStyle/>
          <a:p>
            <a:pPr>
              <a:buFontTx/>
              <a:buNone/>
            </a:pPr>
            <a:r>
              <a:rPr lang="en-US" sz="2800" b="1" i="1" dirty="0"/>
              <a:t>II. </a:t>
            </a:r>
            <a:r>
              <a:rPr lang="en-US" sz="2800" b="1" i="1" u="sng" dirty="0"/>
              <a:t>The Universal Generalization Test</a:t>
            </a:r>
            <a:r>
              <a:rPr lang="en-US" sz="2800" b="1" i="1" dirty="0"/>
              <a:t>. </a:t>
            </a:r>
            <a:endParaRPr lang="en-US" sz="2800" dirty="0"/>
          </a:p>
          <a:p>
            <a:pPr lvl="1"/>
            <a:r>
              <a:rPr lang="en-US" sz="2800" dirty="0"/>
              <a:t>Suppose that you are considering doing an act called “A.” </a:t>
            </a:r>
          </a:p>
          <a:p>
            <a:pPr lvl="2"/>
            <a:r>
              <a:rPr lang="en-US" sz="2800" dirty="0"/>
              <a:t>Ask, </a:t>
            </a:r>
            <a:r>
              <a:rPr lang="en-US" sz="2800" b="1" dirty="0"/>
              <a:t>“</a:t>
            </a:r>
            <a:r>
              <a:rPr lang="en-US" sz="2800" b="1" u="sng" dirty="0"/>
              <a:t>What if everybody did A?</a:t>
            </a:r>
            <a:r>
              <a:rPr lang="en-US" sz="2800" b="1" dirty="0"/>
              <a:t>”</a:t>
            </a:r>
            <a:r>
              <a:rPr lang="en-US" sz="2800" dirty="0"/>
              <a:t> </a:t>
            </a:r>
          </a:p>
          <a:p>
            <a:pPr lvl="2"/>
            <a:r>
              <a:rPr lang="en-US" sz="2800" dirty="0"/>
              <a:t>If the result of everybody doing A would be against your interests, A is probably immoral.</a:t>
            </a:r>
          </a:p>
        </p:txBody>
      </p:sp>
    </p:spTree>
  </p:cSld>
  <p:clrMapOvr>
    <a:masterClrMapping/>
  </p:clrMapOvr>
  <p:transition>
    <p:comb/>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title"/>
          </p:nvPr>
        </p:nvSpPr>
        <p:spPr>
          <a:xfrm>
            <a:off x="381000" y="274638"/>
            <a:ext cx="8382000" cy="1173162"/>
          </a:xfrm>
          <a:noFill/>
          <a:ln/>
        </p:spPr>
        <p:txBody>
          <a:bodyPr>
            <a:normAutofit fontScale="90000"/>
          </a:bodyPr>
          <a:lstStyle/>
          <a:p>
            <a:pPr algn="ctr"/>
            <a:r>
              <a:rPr lang="en-US" sz="3600" b="1" u="sng" dirty="0"/>
              <a:t>Are there any tests which determine what is right and wrong</a:t>
            </a:r>
            <a:r>
              <a:rPr lang="en-US" sz="3600" b="1" dirty="0"/>
              <a:t>?</a:t>
            </a:r>
          </a:p>
        </p:txBody>
      </p:sp>
      <p:sp>
        <p:nvSpPr>
          <p:cNvPr id="59394" name="Rectangle 2"/>
          <p:cNvSpPr>
            <a:spLocks noGrp="1" noChangeArrowheads="1"/>
          </p:cNvSpPr>
          <p:nvPr>
            <p:ph sz="quarter" idx="13"/>
          </p:nvPr>
        </p:nvSpPr>
        <p:spPr>
          <a:xfrm>
            <a:off x="457200" y="1600200"/>
            <a:ext cx="8229600" cy="4525963"/>
          </a:xfrm>
          <a:prstGeom prst="rect">
            <a:avLst/>
          </a:prstGeom>
        </p:spPr>
        <p:txBody>
          <a:bodyPr>
            <a:normAutofit/>
          </a:bodyPr>
          <a:lstStyle/>
          <a:p>
            <a:pPr>
              <a:buFontTx/>
              <a:buNone/>
            </a:pPr>
            <a:r>
              <a:rPr lang="en-US" sz="2800" b="1" i="1" dirty="0"/>
              <a:t>III. </a:t>
            </a:r>
            <a:r>
              <a:rPr lang="en-US" sz="2800" b="1" i="1" u="sng" dirty="0"/>
              <a:t>The Disclosure Test</a:t>
            </a:r>
            <a:r>
              <a:rPr lang="en-US" sz="2800" b="1" i="1" dirty="0"/>
              <a:t>.</a:t>
            </a:r>
            <a:endParaRPr lang="en-US" sz="2800" dirty="0"/>
          </a:p>
          <a:p>
            <a:pPr lvl="1"/>
            <a:r>
              <a:rPr lang="en-US" sz="2800" dirty="0"/>
              <a:t>Often people do things that are immoral because they are confident that no one will find out about them. </a:t>
            </a:r>
          </a:p>
          <a:p>
            <a:pPr lvl="2"/>
            <a:r>
              <a:rPr lang="en-US" sz="2800" dirty="0"/>
              <a:t>Ask, </a:t>
            </a:r>
            <a:r>
              <a:rPr lang="en-US" sz="2800" b="1" dirty="0"/>
              <a:t>“</a:t>
            </a:r>
            <a:r>
              <a:rPr lang="en-US" sz="2800" b="1" u="sng" dirty="0"/>
              <a:t>What if my act today were reported tomorrow on the front page of the New York Times</a:t>
            </a:r>
            <a:r>
              <a:rPr lang="en-US" sz="2800" b="1" dirty="0"/>
              <a:t>?”</a:t>
            </a:r>
            <a:r>
              <a:rPr lang="en-US" sz="2800" dirty="0"/>
              <a:t> </a:t>
            </a:r>
          </a:p>
          <a:p>
            <a:pPr lvl="2"/>
            <a:r>
              <a:rPr lang="en-US" sz="2800" dirty="0"/>
              <a:t>If you would be ashamed to have this happen, </a:t>
            </a:r>
            <a:r>
              <a:rPr lang="en-US" sz="2800" dirty="0" smtClean="0"/>
              <a:t>“A” </a:t>
            </a:r>
            <a:r>
              <a:rPr lang="en-US" sz="2800" dirty="0"/>
              <a:t>is probably immoral.</a:t>
            </a:r>
          </a:p>
        </p:txBody>
      </p:sp>
    </p:spTree>
  </p:cSld>
  <p:clrMapOvr>
    <a:masterClrMapping/>
  </p:clrMapOvr>
  <p:transition>
    <p:comb/>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title"/>
          </p:nvPr>
        </p:nvSpPr>
        <p:spPr>
          <a:xfrm>
            <a:off x="381000" y="274638"/>
            <a:ext cx="8382000" cy="1173162"/>
          </a:xfrm>
          <a:noFill/>
          <a:ln/>
        </p:spPr>
        <p:txBody>
          <a:bodyPr>
            <a:normAutofit fontScale="90000"/>
          </a:bodyPr>
          <a:lstStyle/>
          <a:p>
            <a:pPr algn="ctr"/>
            <a:r>
              <a:rPr lang="en-US" sz="3600" b="1" u="sng" dirty="0"/>
              <a:t>Are there any tests which determine what is right and wrong</a:t>
            </a:r>
            <a:r>
              <a:rPr lang="en-US" sz="3600" b="1" dirty="0"/>
              <a:t>?</a:t>
            </a:r>
          </a:p>
        </p:txBody>
      </p:sp>
      <p:sp>
        <p:nvSpPr>
          <p:cNvPr id="60418" name="Rectangle 2"/>
          <p:cNvSpPr>
            <a:spLocks noGrp="1" noChangeArrowheads="1"/>
          </p:cNvSpPr>
          <p:nvPr>
            <p:ph sz="quarter" idx="13"/>
          </p:nvPr>
        </p:nvSpPr>
        <p:spPr>
          <a:xfrm>
            <a:off x="457200" y="1600200"/>
            <a:ext cx="8229600" cy="4953000"/>
          </a:xfrm>
          <a:prstGeom prst="rect">
            <a:avLst/>
          </a:prstGeom>
        </p:spPr>
        <p:txBody>
          <a:bodyPr/>
          <a:lstStyle/>
          <a:p>
            <a:pPr>
              <a:lnSpc>
                <a:spcPct val="90000"/>
              </a:lnSpc>
              <a:buFontTx/>
              <a:buNone/>
            </a:pPr>
            <a:r>
              <a:rPr lang="en-US" sz="2800" b="1" i="1" dirty="0"/>
              <a:t>IV. </a:t>
            </a:r>
            <a:r>
              <a:rPr lang="en-US" sz="2800" b="1" i="1" u="sng" dirty="0"/>
              <a:t>The Promise Keeping Test </a:t>
            </a:r>
            <a:endParaRPr lang="en-US" sz="2800" dirty="0"/>
          </a:p>
          <a:p>
            <a:pPr lvl="1">
              <a:lnSpc>
                <a:spcPct val="90000"/>
              </a:lnSpc>
            </a:pPr>
            <a:r>
              <a:rPr lang="en-US" sz="2400" dirty="0"/>
              <a:t>A great deal of social life revolves around the making of agreements and promises. </a:t>
            </a:r>
          </a:p>
          <a:p>
            <a:pPr lvl="2">
              <a:lnSpc>
                <a:spcPct val="90000"/>
              </a:lnSpc>
            </a:pPr>
            <a:r>
              <a:rPr lang="en-US" sz="2000" dirty="0"/>
              <a:t>Sometimes the agreements are public and explicit; sometimes they are unstated and implicit. </a:t>
            </a:r>
          </a:p>
          <a:p>
            <a:pPr lvl="1">
              <a:lnSpc>
                <a:spcPct val="90000"/>
              </a:lnSpc>
            </a:pPr>
            <a:r>
              <a:rPr lang="en-US" sz="2400" dirty="0"/>
              <a:t>When you take on a new role, or a new job, there are implicit understandings about the duties that go with the role or job. </a:t>
            </a:r>
          </a:p>
          <a:p>
            <a:pPr lvl="2">
              <a:lnSpc>
                <a:spcPct val="90000"/>
              </a:lnSpc>
            </a:pPr>
            <a:r>
              <a:rPr lang="en-US" sz="2000" dirty="0"/>
              <a:t>If you do not fulfill these duties, you are in a sense breaking a promise. </a:t>
            </a:r>
          </a:p>
          <a:p>
            <a:pPr lvl="2">
              <a:lnSpc>
                <a:spcPct val="90000"/>
              </a:lnSpc>
            </a:pPr>
            <a:r>
              <a:rPr lang="en-US" sz="2400" dirty="0"/>
              <a:t>Ask, </a:t>
            </a:r>
            <a:r>
              <a:rPr lang="en-US" sz="2400" b="1" dirty="0"/>
              <a:t>“</a:t>
            </a:r>
            <a:r>
              <a:rPr lang="en-US" sz="2400" b="1" u="sng" dirty="0"/>
              <a:t>If I do this, will I be breaking some promise that I made?</a:t>
            </a:r>
            <a:r>
              <a:rPr lang="en-US" sz="2400" b="1" dirty="0"/>
              <a:t>”</a:t>
            </a:r>
            <a:r>
              <a:rPr lang="en-US" sz="2400" dirty="0"/>
              <a:t> </a:t>
            </a:r>
            <a:endParaRPr lang="en-US" sz="2400" dirty="0" smtClean="0"/>
          </a:p>
          <a:p>
            <a:pPr lvl="2">
              <a:lnSpc>
                <a:spcPct val="90000"/>
              </a:lnSpc>
            </a:pPr>
            <a:endParaRPr lang="en-US" sz="2400" dirty="0"/>
          </a:p>
          <a:p>
            <a:pPr lvl="2">
              <a:lnSpc>
                <a:spcPct val="90000"/>
              </a:lnSpc>
            </a:pPr>
            <a:r>
              <a:rPr lang="en-US" sz="2400" dirty="0"/>
              <a:t>If the answer is yes, the act is probably immoral.</a:t>
            </a:r>
          </a:p>
        </p:txBody>
      </p:sp>
    </p:spTree>
  </p:cSld>
  <p:clrMapOvr>
    <a:masterClrMapping/>
  </p:clrMapOvr>
  <p:transition>
    <p:comb/>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title"/>
          </p:nvPr>
        </p:nvSpPr>
        <p:spPr>
          <a:xfrm>
            <a:off x="381000" y="274638"/>
            <a:ext cx="8382000" cy="1173162"/>
          </a:xfrm>
          <a:noFill/>
          <a:ln/>
        </p:spPr>
        <p:txBody>
          <a:bodyPr>
            <a:normAutofit fontScale="90000"/>
          </a:bodyPr>
          <a:lstStyle/>
          <a:p>
            <a:pPr algn="ctr"/>
            <a:r>
              <a:rPr lang="en-US" sz="3600" b="1" u="sng" dirty="0"/>
              <a:t>Are there any tests which determine what is right and wrong</a:t>
            </a:r>
            <a:r>
              <a:rPr lang="en-US" sz="3600" b="1" dirty="0"/>
              <a:t>?</a:t>
            </a:r>
          </a:p>
        </p:txBody>
      </p:sp>
      <p:sp>
        <p:nvSpPr>
          <p:cNvPr id="61442" name="Rectangle 2"/>
          <p:cNvSpPr>
            <a:spLocks noGrp="1" noChangeArrowheads="1"/>
          </p:cNvSpPr>
          <p:nvPr>
            <p:ph sz="quarter" idx="13"/>
          </p:nvPr>
        </p:nvSpPr>
        <p:spPr>
          <a:xfrm>
            <a:off x="457200" y="1600200"/>
            <a:ext cx="8229600" cy="4953000"/>
          </a:xfrm>
          <a:prstGeom prst="rect">
            <a:avLst/>
          </a:prstGeom>
        </p:spPr>
        <p:txBody>
          <a:bodyPr>
            <a:normAutofit/>
          </a:bodyPr>
          <a:lstStyle/>
          <a:p>
            <a:pPr>
              <a:buFontTx/>
              <a:buNone/>
            </a:pPr>
            <a:r>
              <a:rPr lang="en-US" sz="2800" b="1" i="1" u="sng" dirty="0"/>
              <a:t>V. The Injury Test</a:t>
            </a:r>
            <a:r>
              <a:rPr lang="en-US" sz="2800" b="1" i="1" dirty="0"/>
              <a:t>. </a:t>
            </a:r>
            <a:endParaRPr lang="en-US" sz="2800" dirty="0"/>
          </a:p>
          <a:p>
            <a:pPr lvl="1"/>
            <a:r>
              <a:rPr lang="en-US" sz="2800" dirty="0"/>
              <a:t>The fifth test is the simplest: </a:t>
            </a:r>
          </a:p>
          <a:p>
            <a:pPr lvl="2"/>
            <a:r>
              <a:rPr lang="en-US" sz="2800" dirty="0"/>
              <a:t>Ask, </a:t>
            </a:r>
            <a:r>
              <a:rPr lang="en-US" sz="2800" b="1" dirty="0"/>
              <a:t>“</a:t>
            </a:r>
            <a:r>
              <a:rPr lang="en-US" sz="2800" b="1" u="sng" dirty="0"/>
              <a:t>If I do this, will some innocent person get hurt</a:t>
            </a:r>
            <a:r>
              <a:rPr lang="en-US" sz="2800" b="1" dirty="0"/>
              <a:t>?”</a:t>
            </a:r>
            <a:r>
              <a:rPr lang="en-US" sz="2800" dirty="0"/>
              <a:t> </a:t>
            </a:r>
          </a:p>
          <a:p>
            <a:pPr lvl="2"/>
            <a:r>
              <a:rPr lang="en-US" sz="2800" dirty="0"/>
              <a:t>If the answer is yes, the act may well be immoral.</a:t>
            </a:r>
          </a:p>
          <a:p>
            <a:pPr lvl="3"/>
            <a:r>
              <a:rPr lang="en-US" sz="2400" u="sng" dirty="0"/>
              <a:t>Exception to the rule</a:t>
            </a:r>
            <a:r>
              <a:rPr lang="en-US" sz="2400" dirty="0"/>
              <a:t>: If people voluntarily assume risks, in most cases they cannot complain if they suffer harm when the risks are realized</a:t>
            </a:r>
            <a:r>
              <a:rPr lang="en-US" sz="2800" dirty="0"/>
              <a:t>.</a:t>
            </a:r>
          </a:p>
        </p:txBody>
      </p:sp>
    </p:spTree>
  </p:cSld>
  <p:clrMapOvr>
    <a:masterClrMapping/>
  </p:clrMapOvr>
  <p:transition>
    <p:comb/>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7" name="Rectangle 7"/>
          <p:cNvSpPr>
            <a:spLocks noGrp="1" noChangeArrowheads="1"/>
          </p:cNvSpPr>
          <p:nvPr>
            <p:ph type="title"/>
          </p:nvPr>
        </p:nvSpPr>
        <p:spPr>
          <a:xfrm>
            <a:off x="457200" y="274638"/>
            <a:ext cx="8229600" cy="1249362"/>
          </a:xfrm>
        </p:spPr>
        <p:txBody>
          <a:bodyPr/>
          <a:lstStyle/>
          <a:p>
            <a:pPr algn="ctr"/>
            <a:r>
              <a:rPr lang="en-US" sz="3600" b="1" u="sng" dirty="0"/>
              <a:t>When am I excused from blame for my misdeeds</a:t>
            </a:r>
            <a:r>
              <a:rPr lang="en-US" sz="3600" b="1" dirty="0"/>
              <a:t>? </a:t>
            </a:r>
            <a:endParaRPr lang="en-US" sz="3600" dirty="0"/>
          </a:p>
        </p:txBody>
      </p:sp>
      <p:sp>
        <p:nvSpPr>
          <p:cNvPr id="76808" name="Rectangle 8"/>
          <p:cNvSpPr>
            <a:spLocks noGrp="1" noChangeArrowheads="1"/>
          </p:cNvSpPr>
          <p:nvPr>
            <p:ph sz="quarter" idx="13"/>
          </p:nvPr>
        </p:nvSpPr>
        <p:spPr>
          <a:xfrm>
            <a:off x="304800" y="1600200"/>
            <a:ext cx="8610600" cy="5029200"/>
          </a:xfrm>
          <a:prstGeom prst="rect">
            <a:avLst/>
          </a:prstGeom>
        </p:spPr>
        <p:txBody>
          <a:bodyPr>
            <a:normAutofit/>
          </a:bodyPr>
          <a:lstStyle/>
          <a:p>
            <a:r>
              <a:rPr lang="en-US" sz="3200" dirty="0"/>
              <a:t>If a person has done something wrong, there may nevertheless be a good excuse for what he has done, if there is, he cannot be blamed for his wrongdoing.  There are two excuses generally accepted in ethics:</a:t>
            </a:r>
          </a:p>
          <a:p>
            <a:endParaRPr lang="en-US" sz="3200" dirty="0"/>
          </a:p>
        </p:txBody>
      </p:sp>
    </p:spTree>
  </p:cSld>
  <p:clrMapOvr>
    <a:masterClrMapping/>
  </p:clrMapOvr>
  <p:transition>
    <p:comb/>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274638"/>
            <a:ext cx="8229600" cy="1249362"/>
          </a:xfrm>
        </p:spPr>
        <p:txBody>
          <a:bodyPr/>
          <a:lstStyle/>
          <a:p>
            <a:pPr algn="ctr"/>
            <a:r>
              <a:rPr lang="en-US" sz="3600" b="1" u="sng" dirty="0"/>
              <a:t>When am I excused from blame for my misdeeds</a:t>
            </a:r>
            <a:r>
              <a:rPr lang="en-US" sz="3600" b="1" dirty="0"/>
              <a:t>? </a:t>
            </a:r>
            <a:endParaRPr lang="en-US" sz="3600" dirty="0"/>
          </a:p>
        </p:txBody>
      </p:sp>
      <p:sp>
        <p:nvSpPr>
          <p:cNvPr id="86019" name="Rectangle 3"/>
          <p:cNvSpPr>
            <a:spLocks noGrp="1" noChangeArrowheads="1"/>
          </p:cNvSpPr>
          <p:nvPr>
            <p:ph sz="quarter" idx="13"/>
          </p:nvPr>
        </p:nvSpPr>
        <p:spPr>
          <a:xfrm>
            <a:off x="304800" y="1600200"/>
            <a:ext cx="8610600" cy="5029200"/>
          </a:xfrm>
          <a:prstGeom prst="rect">
            <a:avLst/>
          </a:prstGeom>
        </p:spPr>
        <p:txBody>
          <a:bodyPr>
            <a:normAutofit/>
          </a:bodyPr>
          <a:lstStyle/>
          <a:p>
            <a:pPr>
              <a:lnSpc>
                <a:spcPct val="90000"/>
              </a:lnSpc>
            </a:pPr>
            <a:r>
              <a:rPr lang="en-US" sz="2800" b="1" i="1" u="sng" dirty="0"/>
              <a:t>Good excuse 1</a:t>
            </a:r>
            <a:r>
              <a:rPr lang="en-US" sz="2800" b="1" u="sng" dirty="0"/>
              <a:t>:</a:t>
            </a:r>
            <a:r>
              <a:rPr lang="en-US" sz="2800" dirty="0"/>
              <a:t> “I did not know, and had no obligation to know, the consequences of my act.” </a:t>
            </a:r>
          </a:p>
          <a:p>
            <a:pPr lvl="1">
              <a:lnSpc>
                <a:spcPct val="90000"/>
              </a:lnSpc>
            </a:pPr>
            <a:r>
              <a:rPr lang="en-US" sz="2800" dirty="0"/>
              <a:t>Example: Smith opens a can of peas, which explodes and injures his dinner guest. Smith had no idea, and no obligation to know, that the can was over pressurized.</a:t>
            </a:r>
          </a:p>
          <a:p>
            <a:pPr lvl="2">
              <a:lnSpc>
                <a:spcPct val="90000"/>
              </a:lnSpc>
              <a:buFontTx/>
              <a:buNone/>
            </a:pPr>
            <a:endParaRPr lang="en-US" sz="2800" dirty="0"/>
          </a:p>
          <a:p>
            <a:pPr>
              <a:lnSpc>
                <a:spcPct val="90000"/>
              </a:lnSpc>
            </a:pPr>
            <a:r>
              <a:rPr lang="en-US" sz="2400" dirty="0"/>
              <a:t>Note: The “excuse of ignorance” is generally available to persons who are underage, and persons who are mentally ill. </a:t>
            </a:r>
          </a:p>
        </p:txBody>
      </p:sp>
    </p:spTree>
  </p:cSld>
  <p:clrMapOvr>
    <a:masterClrMapping/>
  </p:clrMapOvr>
  <p:transition>
    <p:comb/>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274638"/>
            <a:ext cx="8229600" cy="1249362"/>
          </a:xfrm>
        </p:spPr>
        <p:txBody>
          <a:bodyPr/>
          <a:lstStyle/>
          <a:p>
            <a:pPr algn="ctr"/>
            <a:r>
              <a:rPr lang="en-US" sz="3600" b="1" u="sng" dirty="0"/>
              <a:t>When am I excused from blame for my misdeeds</a:t>
            </a:r>
            <a:r>
              <a:rPr lang="en-US" sz="3600" b="1" dirty="0"/>
              <a:t>? </a:t>
            </a:r>
            <a:endParaRPr lang="en-US" sz="3600" dirty="0"/>
          </a:p>
        </p:txBody>
      </p:sp>
      <p:sp>
        <p:nvSpPr>
          <p:cNvPr id="80899" name="Rectangle 3"/>
          <p:cNvSpPr>
            <a:spLocks noGrp="1" noChangeArrowheads="1"/>
          </p:cNvSpPr>
          <p:nvPr>
            <p:ph sz="quarter" idx="13"/>
          </p:nvPr>
        </p:nvSpPr>
        <p:spPr>
          <a:xfrm>
            <a:off x="304800" y="1600200"/>
            <a:ext cx="8610600" cy="5029200"/>
          </a:xfrm>
          <a:prstGeom prst="rect">
            <a:avLst/>
          </a:prstGeom>
        </p:spPr>
        <p:txBody>
          <a:bodyPr>
            <a:normAutofit/>
          </a:bodyPr>
          <a:lstStyle/>
          <a:p>
            <a:r>
              <a:rPr lang="en-US" sz="3200" b="1" i="1" u="sng" dirty="0"/>
              <a:t>Good excuse 2</a:t>
            </a:r>
            <a:r>
              <a:rPr lang="en-US" sz="3200" b="1" dirty="0"/>
              <a:t>:</a:t>
            </a:r>
            <a:r>
              <a:rPr lang="en-US" sz="3200" dirty="0"/>
              <a:t> “I couldn’t avoid doing the act.” </a:t>
            </a:r>
          </a:p>
          <a:p>
            <a:pPr lvl="1"/>
            <a:r>
              <a:rPr lang="en-US" sz="2800" dirty="0" smtClean="0"/>
              <a:t>Example</a:t>
            </a:r>
            <a:r>
              <a:rPr lang="en-US" sz="2800" dirty="0"/>
              <a:t>: Smith discovers that his brakes have inexplicably failed, must choose between hitting one person and hitting five people. He cannot be morally blamed if he hits one because it is unavoidable that he hit someone.  </a:t>
            </a:r>
          </a:p>
        </p:txBody>
      </p:sp>
    </p:spTree>
  </p:cSld>
  <p:clrMapOvr>
    <a:masterClrMapping/>
  </p:clrMapOvr>
  <p:transition>
    <p:comb/>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228600"/>
            <a:ext cx="8229600" cy="944562"/>
          </a:xfrm>
        </p:spPr>
        <p:txBody>
          <a:bodyPr/>
          <a:lstStyle/>
          <a:p>
            <a:pPr algn="ctr"/>
            <a:r>
              <a:rPr lang="en-US" sz="2800" dirty="0"/>
              <a:t>People often give bad excuses for their acts. Here are some typical </a:t>
            </a:r>
            <a:r>
              <a:rPr lang="en-US" sz="2800" u="sng" dirty="0"/>
              <a:t>bad</a:t>
            </a:r>
            <a:r>
              <a:rPr lang="en-US" sz="2800" dirty="0"/>
              <a:t> excuses:</a:t>
            </a:r>
          </a:p>
        </p:txBody>
      </p:sp>
      <p:sp>
        <p:nvSpPr>
          <p:cNvPr id="87043" name="Rectangle 3"/>
          <p:cNvSpPr>
            <a:spLocks noGrp="1" noChangeArrowheads="1"/>
          </p:cNvSpPr>
          <p:nvPr>
            <p:ph sz="quarter" idx="13"/>
          </p:nvPr>
        </p:nvSpPr>
        <p:spPr>
          <a:xfrm>
            <a:off x="304800" y="1828800"/>
            <a:ext cx="8610600" cy="3962400"/>
          </a:xfrm>
          <a:prstGeom prst="rect">
            <a:avLst/>
          </a:prstGeom>
        </p:spPr>
        <p:txBody>
          <a:bodyPr>
            <a:normAutofit/>
          </a:bodyPr>
          <a:lstStyle/>
          <a:p>
            <a:r>
              <a:rPr lang="en-US" sz="2800" dirty="0"/>
              <a:t>People often give bad excuses for their acts. Here are some typical </a:t>
            </a:r>
            <a:r>
              <a:rPr lang="en-US" sz="2800" u="sng" dirty="0"/>
              <a:t>bad</a:t>
            </a:r>
            <a:r>
              <a:rPr lang="en-US" sz="2800" dirty="0"/>
              <a:t> excuses:</a:t>
            </a:r>
          </a:p>
        </p:txBody>
      </p:sp>
    </p:spTree>
  </p:cSld>
  <p:clrMapOvr>
    <a:masterClrMapping/>
  </p:clrMapOvr>
  <p:transition>
    <p:comb/>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sz="quarter" idx="13"/>
          </p:nvPr>
        </p:nvSpPr>
        <p:spPr>
          <a:xfrm>
            <a:off x="304800" y="1828800"/>
            <a:ext cx="8610600" cy="4800600"/>
          </a:xfrm>
          <a:prstGeom prst="rect">
            <a:avLst/>
          </a:prstGeom>
        </p:spPr>
        <p:txBody>
          <a:bodyPr>
            <a:normAutofit/>
          </a:bodyPr>
          <a:lstStyle/>
          <a:p>
            <a:r>
              <a:rPr lang="en-US" sz="3200" b="1" i="1" u="sng" dirty="0"/>
              <a:t>Bad excuse 1</a:t>
            </a:r>
            <a:r>
              <a:rPr lang="en-US" sz="3200" b="1" dirty="0"/>
              <a:t>.</a:t>
            </a:r>
            <a:r>
              <a:rPr lang="en-US" sz="3200" dirty="0"/>
              <a:t> “Everybody does it.”</a:t>
            </a:r>
          </a:p>
          <a:p>
            <a:pPr lvl="1"/>
            <a:r>
              <a:rPr lang="en-US" sz="3200" dirty="0"/>
              <a:t>The fact that everybody does something doesn’t make it right, just as the fact that everybody believes something doesn’t make it true.</a:t>
            </a:r>
          </a:p>
          <a:p>
            <a:pPr>
              <a:buFontTx/>
              <a:buNone/>
            </a:pPr>
            <a:endParaRPr lang="en-US" sz="3200" dirty="0"/>
          </a:p>
        </p:txBody>
      </p:sp>
      <p:sp>
        <p:nvSpPr>
          <p:cNvPr id="5" name="Rectangle 2"/>
          <p:cNvSpPr>
            <a:spLocks noGrp="1" noChangeArrowheads="1"/>
          </p:cNvSpPr>
          <p:nvPr>
            <p:ph type="title"/>
          </p:nvPr>
        </p:nvSpPr>
        <p:spPr>
          <a:xfrm>
            <a:off x="457200" y="228600"/>
            <a:ext cx="8229600" cy="944562"/>
          </a:xfrm>
        </p:spPr>
        <p:txBody>
          <a:bodyPr/>
          <a:lstStyle/>
          <a:p>
            <a:pPr algn="ctr"/>
            <a:r>
              <a:rPr lang="en-US" sz="2800" dirty="0"/>
              <a:t>People often give bad excuses for their acts. Here are some typical </a:t>
            </a:r>
            <a:r>
              <a:rPr lang="en-US" sz="2800" u="sng" dirty="0"/>
              <a:t>bad</a:t>
            </a:r>
            <a:r>
              <a:rPr lang="en-US" sz="2800" dirty="0"/>
              <a:t> excuses:</a:t>
            </a:r>
          </a:p>
        </p:txBody>
      </p:sp>
    </p:spTree>
  </p:cSld>
  <p:clrMapOvr>
    <a:masterClrMapping/>
  </p:clrMapOvr>
  <p:transition>
    <p:comb/>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274638"/>
            <a:ext cx="8229600" cy="792162"/>
          </a:xfrm>
        </p:spPr>
        <p:txBody>
          <a:bodyPr/>
          <a:lstStyle/>
          <a:p>
            <a:r>
              <a:rPr lang="en-US" dirty="0"/>
              <a:t>Typical </a:t>
            </a:r>
            <a:r>
              <a:rPr lang="en-US" u="sng" dirty="0"/>
              <a:t>bad</a:t>
            </a:r>
            <a:r>
              <a:rPr lang="en-US" dirty="0"/>
              <a:t> excuses:</a:t>
            </a:r>
          </a:p>
        </p:txBody>
      </p:sp>
      <p:sp>
        <p:nvSpPr>
          <p:cNvPr id="82947" name="Rectangle 3"/>
          <p:cNvSpPr>
            <a:spLocks noGrp="1" noChangeArrowheads="1"/>
          </p:cNvSpPr>
          <p:nvPr>
            <p:ph sz="quarter" idx="13"/>
          </p:nvPr>
        </p:nvSpPr>
        <p:spPr>
          <a:xfrm>
            <a:off x="304800" y="1600200"/>
            <a:ext cx="8610600" cy="5029200"/>
          </a:xfrm>
          <a:prstGeom prst="rect">
            <a:avLst/>
          </a:prstGeom>
        </p:spPr>
        <p:txBody>
          <a:bodyPr>
            <a:normAutofit/>
          </a:bodyPr>
          <a:lstStyle/>
          <a:p>
            <a:r>
              <a:rPr lang="en-US" sz="2800" b="1" i="1" u="sng" dirty="0"/>
              <a:t>Bad excuse 2</a:t>
            </a:r>
            <a:r>
              <a:rPr lang="en-US" sz="2800" dirty="0"/>
              <a:t>. “I did nothing illegal.”</a:t>
            </a:r>
          </a:p>
          <a:p>
            <a:pPr lvl="1"/>
            <a:r>
              <a:rPr lang="en-US" sz="2800" dirty="0"/>
              <a:t>The rules of morality are stricter than the rules of law. A legal act can still be a wrongful act.</a:t>
            </a:r>
          </a:p>
          <a:p>
            <a:pPr lvl="2"/>
            <a:r>
              <a:rPr lang="en-US" sz="2400" u="sng" dirty="0" smtClean="0"/>
              <a:t>Note</a:t>
            </a:r>
            <a:r>
              <a:rPr lang="en-US" sz="2400" dirty="0"/>
              <a:t>: Often, when people are caught breaking the law, they give the parallel bad excuse. “I did nothing unethical.” This excuse is always invalid because citizens have an ethical obligation to obey the law.  </a:t>
            </a:r>
          </a:p>
          <a:p>
            <a:pPr>
              <a:buFontTx/>
              <a:buNone/>
            </a:pPr>
            <a:endParaRPr lang="en-US" sz="2800" dirty="0"/>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a:xfrm>
            <a:off x="457200" y="2133600"/>
            <a:ext cx="8229600" cy="1447800"/>
          </a:xfrm>
          <a:noFill/>
          <a:ln/>
        </p:spPr>
        <p:txBody>
          <a:bodyPr/>
          <a:lstStyle/>
          <a:p>
            <a:r>
              <a:rPr lang="en-US">
                <a:solidFill>
                  <a:srgbClr val="CC0000"/>
                </a:solidFill>
              </a:rPr>
              <a:t>THE HEINZ DILEMMA</a:t>
            </a:r>
          </a:p>
        </p:txBody>
      </p:sp>
    </p:spTree>
  </p:cSld>
  <p:clrMapOvr>
    <a:masterClrMapping/>
  </p:clrMapOvr>
  <p:transition>
    <p:comb/>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274638"/>
            <a:ext cx="8229600" cy="792162"/>
          </a:xfrm>
        </p:spPr>
        <p:txBody>
          <a:bodyPr/>
          <a:lstStyle/>
          <a:p>
            <a:r>
              <a:rPr lang="en-US" dirty="0"/>
              <a:t>Typical </a:t>
            </a:r>
            <a:r>
              <a:rPr lang="en-US" u="sng" dirty="0"/>
              <a:t>bad</a:t>
            </a:r>
            <a:r>
              <a:rPr lang="en-US" dirty="0"/>
              <a:t> excuses:</a:t>
            </a:r>
          </a:p>
        </p:txBody>
      </p:sp>
      <p:sp>
        <p:nvSpPr>
          <p:cNvPr id="83971" name="Rectangle 3"/>
          <p:cNvSpPr>
            <a:spLocks noGrp="1" noChangeArrowheads="1"/>
          </p:cNvSpPr>
          <p:nvPr>
            <p:ph sz="quarter" idx="13"/>
          </p:nvPr>
        </p:nvSpPr>
        <p:spPr>
          <a:xfrm>
            <a:off x="304800" y="1600200"/>
            <a:ext cx="8610600" cy="5029200"/>
          </a:xfrm>
          <a:prstGeom prst="rect">
            <a:avLst/>
          </a:prstGeom>
        </p:spPr>
        <p:txBody>
          <a:bodyPr>
            <a:normAutofit/>
          </a:bodyPr>
          <a:lstStyle/>
          <a:p>
            <a:r>
              <a:rPr lang="en-US" sz="2800" b="1" i="1" u="sng" dirty="0"/>
              <a:t>Bad excuse 3</a:t>
            </a:r>
            <a:r>
              <a:rPr lang="en-US" sz="2800" dirty="0"/>
              <a:t>. “No one got hurt.” </a:t>
            </a:r>
          </a:p>
          <a:p>
            <a:pPr lvl="1"/>
            <a:r>
              <a:rPr lang="en-US" sz="2800" dirty="0"/>
              <a:t>Many immoral acts hurt no one. A lie that makes everyone happy is still a lie.</a:t>
            </a:r>
          </a:p>
        </p:txBody>
      </p:sp>
    </p:spTree>
  </p:cSld>
  <p:clrMapOvr>
    <a:masterClrMapping/>
  </p:clrMapOvr>
  <p:transition>
    <p:comb/>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274638"/>
            <a:ext cx="8229600" cy="792162"/>
          </a:xfrm>
        </p:spPr>
        <p:txBody>
          <a:bodyPr/>
          <a:lstStyle/>
          <a:p>
            <a:r>
              <a:rPr lang="en-US" dirty="0"/>
              <a:t>Typical </a:t>
            </a:r>
            <a:r>
              <a:rPr lang="en-US" u="sng" dirty="0"/>
              <a:t>bad</a:t>
            </a:r>
            <a:r>
              <a:rPr lang="en-US" dirty="0"/>
              <a:t> excuses:</a:t>
            </a:r>
          </a:p>
        </p:txBody>
      </p:sp>
      <p:sp>
        <p:nvSpPr>
          <p:cNvPr id="84995" name="Rectangle 3"/>
          <p:cNvSpPr>
            <a:spLocks noGrp="1" noChangeArrowheads="1"/>
          </p:cNvSpPr>
          <p:nvPr>
            <p:ph sz="quarter" idx="13"/>
          </p:nvPr>
        </p:nvSpPr>
        <p:spPr>
          <a:xfrm>
            <a:off x="304800" y="1600200"/>
            <a:ext cx="8610600" cy="5029200"/>
          </a:xfrm>
          <a:prstGeom prst="rect">
            <a:avLst/>
          </a:prstGeom>
        </p:spPr>
        <p:txBody>
          <a:bodyPr>
            <a:normAutofit/>
          </a:bodyPr>
          <a:lstStyle/>
          <a:p>
            <a:r>
              <a:rPr lang="en-US" sz="2800" b="1" i="1" u="sng" dirty="0"/>
              <a:t>Bad excuse 4</a:t>
            </a:r>
            <a:r>
              <a:rPr lang="en-US" sz="2800" b="1" dirty="0"/>
              <a:t>. </a:t>
            </a:r>
            <a:r>
              <a:rPr lang="en-US" sz="2800" dirty="0"/>
              <a:t>“Ethics is all just about personal attitudes.”</a:t>
            </a:r>
          </a:p>
          <a:p>
            <a:pPr lvl="1"/>
            <a:r>
              <a:rPr lang="en-US" sz="2800" dirty="0"/>
              <a:t>Ethics involves attitudes of approval and disapproval. </a:t>
            </a:r>
          </a:p>
          <a:p>
            <a:pPr lvl="1"/>
            <a:r>
              <a:rPr lang="en-US" sz="2800" dirty="0"/>
              <a:t>But the fact that ethics </a:t>
            </a:r>
            <a:r>
              <a:rPr lang="en-US" sz="2800" u="sng" dirty="0"/>
              <a:t>involves</a:t>
            </a:r>
            <a:r>
              <a:rPr lang="en-US" sz="2800" dirty="0"/>
              <a:t> attitudes doesn’t show that it is all </a:t>
            </a:r>
            <a:r>
              <a:rPr lang="en-US" sz="2800" u="sng" dirty="0"/>
              <a:t>based on</a:t>
            </a:r>
            <a:r>
              <a:rPr lang="en-US" sz="2800" dirty="0"/>
              <a:t> attitudes. </a:t>
            </a:r>
          </a:p>
          <a:p>
            <a:pPr lvl="2"/>
            <a:r>
              <a:rPr lang="en-US" sz="2800" dirty="0"/>
              <a:t>It is not true that murder is wrong because we disapprove of it. </a:t>
            </a:r>
          </a:p>
          <a:p>
            <a:pPr lvl="2"/>
            <a:r>
              <a:rPr lang="en-US" sz="2800" dirty="0"/>
              <a:t>Rather we disapprove of murder because we think it is wrong. </a:t>
            </a:r>
          </a:p>
        </p:txBody>
      </p:sp>
    </p:spTree>
  </p:cSld>
  <p:clrMapOvr>
    <a:masterClrMapping/>
  </p:clrMapOvr>
  <p:transition>
    <p:comb/>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467" name="Rectangle 3"/>
          <p:cNvSpPr>
            <a:spLocks noGrp="1" noChangeArrowheads="1"/>
          </p:cNvSpPr>
          <p:nvPr>
            <p:ph type="title"/>
          </p:nvPr>
        </p:nvSpPr>
        <p:spPr>
          <a:xfrm>
            <a:off x="381000" y="274638"/>
            <a:ext cx="8382000" cy="1173162"/>
          </a:xfrm>
          <a:noFill/>
          <a:ln/>
        </p:spPr>
        <p:txBody>
          <a:bodyPr/>
          <a:lstStyle/>
          <a:p>
            <a:r>
              <a:rPr lang="en-US" sz="3600" b="1" u="sng"/>
              <a:t>From Morality to Ethics</a:t>
            </a:r>
            <a:endParaRPr lang="en-US" sz="3600" b="1"/>
          </a:p>
        </p:txBody>
      </p:sp>
      <p:sp>
        <p:nvSpPr>
          <p:cNvPr id="62470" name="Rectangle 6"/>
          <p:cNvSpPr>
            <a:spLocks noGrp="1" noChangeArrowheads="1"/>
          </p:cNvSpPr>
          <p:nvPr>
            <p:ph sz="quarter" idx="13"/>
          </p:nvPr>
        </p:nvSpPr>
        <p:spPr>
          <a:xfrm>
            <a:off x="457200" y="1828800"/>
            <a:ext cx="8229600" cy="4297363"/>
          </a:xfrm>
          <a:prstGeom prst="rect">
            <a:avLst/>
          </a:prstGeom>
          <a:noFill/>
          <a:ln/>
        </p:spPr>
        <p:txBody>
          <a:bodyPr/>
          <a:lstStyle/>
          <a:p>
            <a:r>
              <a:rPr lang="en-US"/>
              <a:t>If you’ve determined an act to be </a:t>
            </a:r>
            <a:r>
              <a:rPr lang="en-US" i="1"/>
              <a:t>immoral</a:t>
            </a:r>
            <a:r>
              <a:rPr lang="en-US"/>
              <a:t> does that automatically mean it is unethical?</a:t>
            </a:r>
          </a:p>
          <a:p>
            <a:r>
              <a:rPr lang="en-US"/>
              <a:t>It depends on the ethical criteria of the group you are choosing to identify.</a:t>
            </a:r>
          </a:p>
          <a:p>
            <a:pPr lvl="1"/>
            <a:r>
              <a:rPr lang="en-US"/>
              <a:t>Remember- this can get tricky. We’re looking for a way to avoid relative or situational ethics</a:t>
            </a:r>
          </a:p>
          <a:p>
            <a:r>
              <a:rPr lang="en-US"/>
              <a:t>Consider:</a:t>
            </a:r>
          </a:p>
        </p:txBody>
      </p:sp>
    </p:spTree>
  </p:cSld>
  <p:clrMapOvr>
    <a:masterClrMapping/>
  </p:clrMapOvr>
  <p:transition>
    <p:comb/>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381000" y="274638"/>
            <a:ext cx="8382000" cy="1173162"/>
          </a:xfrm>
          <a:noFill/>
          <a:ln/>
        </p:spPr>
        <p:txBody>
          <a:bodyPr/>
          <a:lstStyle/>
          <a:p>
            <a:r>
              <a:rPr lang="en-US" sz="3600" b="1" u="sng"/>
              <a:t>From Morality to Ethics</a:t>
            </a:r>
            <a:endParaRPr lang="en-US" sz="3600" b="1"/>
          </a:p>
        </p:txBody>
      </p:sp>
      <p:sp>
        <p:nvSpPr>
          <p:cNvPr id="63491" name="Rectangle 3"/>
          <p:cNvSpPr>
            <a:spLocks noGrp="1" noChangeArrowheads="1"/>
          </p:cNvSpPr>
          <p:nvPr>
            <p:ph sz="quarter" idx="13"/>
          </p:nvPr>
        </p:nvSpPr>
        <p:spPr>
          <a:xfrm>
            <a:off x="457200" y="1828800"/>
            <a:ext cx="8229600" cy="4297363"/>
          </a:xfrm>
          <a:prstGeom prst="rect">
            <a:avLst/>
          </a:prstGeom>
          <a:noFill/>
          <a:ln/>
        </p:spPr>
        <p:txBody>
          <a:bodyPr/>
          <a:lstStyle/>
          <a:p>
            <a:r>
              <a:rPr lang="en-US" dirty="0"/>
              <a:t>If you’ve determined an act to be </a:t>
            </a:r>
            <a:r>
              <a:rPr lang="en-US" i="1" dirty="0"/>
              <a:t>immoral</a:t>
            </a:r>
            <a:r>
              <a:rPr lang="en-US" dirty="0"/>
              <a:t> does that automatically mean it is unethical?</a:t>
            </a:r>
          </a:p>
          <a:p>
            <a:r>
              <a:rPr lang="en-US" dirty="0"/>
              <a:t>It depends on the ethical criteria of the group you are choosing to identify.</a:t>
            </a:r>
          </a:p>
          <a:p>
            <a:pPr lvl="1"/>
            <a:r>
              <a:rPr lang="en-US" dirty="0"/>
              <a:t>Remember- this can get tricky. We’re looking for a way to avoid relative or situational ethics</a:t>
            </a:r>
          </a:p>
          <a:p>
            <a:r>
              <a:rPr lang="en-US" dirty="0"/>
              <a:t>Consider:</a:t>
            </a:r>
          </a:p>
        </p:txBody>
      </p:sp>
    </p:spTree>
  </p:cSld>
  <p:clrMapOvr>
    <a:masterClrMapping/>
  </p:clrMapOvr>
  <p:transition>
    <p:comb/>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81000" y="1371601"/>
            <a:ext cx="8229600" cy="1981200"/>
          </a:xfrm>
        </p:spPr>
        <p:txBody>
          <a:bodyPr/>
          <a:lstStyle/>
          <a:p>
            <a:pPr algn="ctr"/>
            <a:r>
              <a:rPr lang="en-US" sz="4400" dirty="0" smtClean="0"/>
              <a:t>More </a:t>
            </a:r>
            <a:r>
              <a:rPr lang="en-US" sz="3200" dirty="0" smtClean="0"/>
              <a:t>(Common) </a:t>
            </a:r>
            <a:r>
              <a:rPr lang="en-US" sz="4400" dirty="0" smtClean="0"/>
              <a:t>Ethical </a:t>
            </a:r>
            <a:r>
              <a:rPr lang="en-US" sz="4400" dirty="0"/>
              <a:t>Issues:</a:t>
            </a:r>
          </a:p>
        </p:txBody>
      </p:sp>
    </p:spTree>
  </p:cSld>
  <p:clrMapOvr>
    <a:masterClrMapping/>
  </p:clrMapOvr>
  <p:transition>
    <p:comb/>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28600" y="274638"/>
            <a:ext cx="8686800" cy="1630362"/>
          </a:xfrm>
        </p:spPr>
        <p:txBody>
          <a:bodyPr/>
          <a:lstStyle/>
          <a:p>
            <a:r>
              <a:rPr lang="en-US" dirty="0">
                <a:latin typeface="Times New Roman" pitchFamily="18" charset="0"/>
              </a:rPr>
              <a:t>Do corporations have any ethical responsibilities aside from making a profit for shareholders?</a:t>
            </a:r>
          </a:p>
        </p:txBody>
      </p:sp>
      <p:sp>
        <p:nvSpPr>
          <p:cNvPr id="2051" name="Rectangle 3"/>
          <p:cNvSpPr>
            <a:spLocks noGrp="1" noChangeArrowheads="1"/>
          </p:cNvSpPr>
          <p:nvPr>
            <p:ph sz="quarter" idx="13"/>
          </p:nvPr>
        </p:nvSpPr>
        <p:spPr>
          <a:xfrm>
            <a:off x="457200" y="2133600"/>
            <a:ext cx="8229600" cy="3459163"/>
          </a:xfrm>
          <a:prstGeom prst="rect">
            <a:avLst/>
          </a:prstGeom>
        </p:spPr>
        <p:txBody>
          <a:bodyPr/>
          <a:lstStyle/>
          <a:p>
            <a:r>
              <a:rPr lang="en-US" sz="2800" dirty="0">
                <a:latin typeface="Times New Roman" pitchFamily="18" charset="0"/>
              </a:rPr>
              <a:t>No. Corporations exist to earn a profit and that's it. They aren't people and therefore don't have ethical obligations.</a:t>
            </a:r>
          </a:p>
          <a:p>
            <a:pPr>
              <a:buFontTx/>
              <a:buNone/>
            </a:pPr>
            <a:endParaRPr lang="en-US" sz="2800" dirty="0">
              <a:latin typeface="Times New Roman" pitchFamily="18" charset="0"/>
            </a:endParaRPr>
          </a:p>
          <a:p>
            <a:r>
              <a:rPr lang="en-US" sz="2800" dirty="0">
                <a:latin typeface="Times New Roman" pitchFamily="18" charset="0"/>
              </a:rPr>
              <a:t>Yes. Corporations don't act, people do - and anything a corporation 'does' is due to human action. Therefore, those actions can be ethically evaluated.</a:t>
            </a:r>
          </a:p>
        </p:txBody>
      </p:sp>
    </p:spTree>
  </p:cSld>
  <p:clrMapOvr>
    <a:masterClrMapping/>
  </p:clrMapOvr>
  <p:transition>
    <p:comb/>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4191000"/>
            <a:ext cx="5349518" cy="646331"/>
          </a:xfrm>
          <a:prstGeom prst="rect">
            <a:avLst/>
          </a:prstGeom>
          <a:noFill/>
        </p:spPr>
        <p:txBody>
          <a:bodyPr wrap="square" rtlCol="0">
            <a:spAutoFit/>
          </a:bodyPr>
          <a:lstStyle/>
          <a:p>
            <a:pPr algn="ctr"/>
            <a:r>
              <a:rPr lang="en-US" sz="3600" dirty="0" smtClean="0">
                <a:hlinkClick r:id="rId2"/>
              </a:rPr>
              <a:t>Murder Case</a:t>
            </a:r>
            <a:endParaRPr lang="en-US" sz="3600" dirty="0"/>
          </a:p>
        </p:txBody>
      </p:sp>
    </p:spTree>
  </p:cSld>
  <p:clrMapOvr>
    <a:masterClrMapping/>
  </p:clrMapOvr>
  <p:transition>
    <p:comb/>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8686800" cy="1630362"/>
          </a:xfrm>
        </p:spPr>
        <p:txBody>
          <a:bodyPr/>
          <a:lstStyle/>
          <a:p>
            <a:r>
              <a:rPr lang="en-US" dirty="0">
                <a:latin typeface="Times New Roman" pitchFamily="18" charset="0"/>
                <a:hlinkClick r:id="rId2"/>
              </a:rPr>
              <a:t>Should the government spend as much on the defense in death penalty cases as it does on the prosecution?</a:t>
            </a:r>
            <a:endParaRPr lang="en-US" dirty="0">
              <a:latin typeface="Times New Roman" pitchFamily="18" charset="0"/>
            </a:endParaRPr>
          </a:p>
        </p:txBody>
      </p:sp>
      <p:sp>
        <p:nvSpPr>
          <p:cNvPr id="6147" name="Rectangle 3"/>
          <p:cNvSpPr>
            <a:spLocks noGrp="1" noChangeArrowheads="1"/>
          </p:cNvSpPr>
          <p:nvPr>
            <p:ph sz="quarter" idx="13"/>
          </p:nvPr>
        </p:nvSpPr>
        <p:spPr>
          <a:xfrm>
            <a:off x="457200" y="1905000"/>
            <a:ext cx="8229600" cy="3886200"/>
          </a:xfrm>
          <a:prstGeom prst="rect">
            <a:avLst/>
          </a:prstGeom>
        </p:spPr>
        <p:txBody>
          <a:bodyPr/>
          <a:lstStyle/>
          <a:p>
            <a:pPr>
              <a:lnSpc>
                <a:spcPct val="90000"/>
              </a:lnSpc>
            </a:pPr>
            <a:r>
              <a:rPr lang="en-US" sz="2800" dirty="0">
                <a:latin typeface="Times New Roman" pitchFamily="18" charset="0"/>
              </a:rPr>
              <a:t>No. People should be responsible for their own defense and are lucky to get a public defender at all. The government's job is to prosecute crime, not defend the accused.</a:t>
            </a:r>
          </a:p>
          <a:p>
            <a:pPr>
              <a:lnSpc>
                <a:spcPct val="90000"/>
              </a:lnSpc>
            </a:pPr>
            <a:r>
              <a:rPr lang="en-US" sz="2800" dirty="0" smtClean="0">
                <a:latin typeface="Times New Roman" pitchFamily="18" charset="0"/>
              </a:rPr>
              <a:t> </a:t>
            </a:r>
            <a:r>
              <a:rPr lang="en-US" sz="2800" dirty="0">
                <a:latin typeface="Times New Roman" pitchFamily="18" charset="0"/>
              </a:rPr>
              <a:t>Yes. Money spent plays a big role in who is convicted and who isn't. An accused person is still technically innocent and should be defended as vigorously as they are prosecuted.</a:t>
            </a:r>
          </a:p>
        </p:txBody>
      </p:sp>
      <p:sp>
        <p:nvSpPr>
          <p:cNvPr id="2" name="TextBox 1"/>
          <p:cNvSpPr txBox="1"/>
          <p:nvPr/>
        </p:nvSpPr>
        <p:spPr>
          <a:xfrm>
            <a:off x="673100" y="6107668"/>
            <a:ext cx="1518364" cy="369332"/>
          </a:xfrm>
          <a:prstGeom prst="rect">
            <a:avLst/>
          </a:prstGeom>
          <a:noFill/>
        </p:spPr>
        <p:txBody>
          <a:bodyPr wrap="none" rtlCol="0">
            <a:spAutoFit/>
          </a:bodyPr>
          <a:lstStyle/>
          <a:p>
            <a:r>
              <a:rPr lang="en-US" dirty="0" smtClean="0"/>
              <a:t>Murder Case</a:t>
            </a:r>
            <a:endParaRPr lang="en-US" dirty="0"/>
          </a:p>
        </p:txBody>
      </p:sp>
    </p:spTree>
    <p:extLst>
      <p:ext uri="{BB962C8B-B14F-4D97-AF65-F5344CB8AC3E}">
        <p14:creationId xmlns:p14="http://schemas.microsoft.com/office/powerpoint/2010/main" val="3509710646"/>
      </p:ext>
    </p:extLst>
  </p:cSld>
  <p:clrMapOvr>
    <a:masterClrMapping/>
  </p:clrMapOvr>
  <p:transition>
    <p:comb/>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Autofit/>
          </a:bodyPr>
          <a:lstStyle/>
          <a:p>
            <a:r>
              <a:rPr lang="en-US" sz="2800" dirty="0">
                <a:latin typeface="Times New Roman" pitchFamily="18" charset="0"/>
              </a:rPr>
              <a:t>Should public humiliation be used as a form of punishment?</a:t>
            </a:r>
          </a:p>
        </p:txBody>
      </p:sp>
      <p:sp>
        <p:nvSpPr>
          <p:cNvPr id="10243" name="Rectangle 3"/>
          <p:cNvSpPr>
            <a:spLocks noGrp="1" noChangeArrowheads="1"/>
          </p:cNvSpPr>
          <p:nvPr>
            <p:ph sz="quarter" idx="13"/>
          </p:nvPr>
        </p:nvSpPr>
        <p:spPr>
          <a:xfrm>
            <a:off x="457200" y="1524000"/>
            <a:ext cx="8229600" cy="3962400"/>
          </a:xfrm>
          <a:prstGeom prst="rect">
            <a:avLst/>
          </a:prstGeom>
        </p:spPr>
        <p:txBody>
          <a:bodyPr>
            <a:normAutofit/>
          </a:bodyPr>
          <a:lstStyle/>
          <a:p>
            <a:pPr>
              <a:lnSpc>
                <a:spcPct val="90000"/>
              </a:lnSpc>
            </a:pPr>
            <a:r>
              <a:rPr lang="en-US" sz="2800" dirty="0">
                <a:latin typeface="Times New Roman" pitchFamily="18" charset="0"/>
              </a:rPr>
              <a:t> No - it just increases resentment and alienation from society. Over the long term, people need to be included rather than excluded for the purpose of rehabilitation.</a:t>
            </a:r>
          </a:p>
          <a:p>
            <a:pPr>
              <a:lnSpc>
                <a:spcPct val="90000"/>
              </a:lnSpc>
              <a:buFontTx/>
              <a:buNone/>
            </a:pPr>
            <a:r>
              <a:rPr lang="en-US" sz="2800" dirty="0">
                <a:latin typeface="Times New Roman" pitchFamily="18" charset="0"/>
              </a:rPr>
              <a:t> </a:t>
            </a:r>
          </a:p>
          <a:p>
            <a:pPr>
              <a:lnSpc>
                <a:spcPct val="90000"/>
              </a:lnSpc>
            </a:pPr>
            <a:r>
              <a:rPr lang="en-US" sz="2800" dirty="0">
                <a:latin typeface="Times New Roman" pitchFamily="18" charset="0"/>
              </a:rPr>
              <a:t>Yes - if people were shamed more often, they would stop violating the law. Anonymity shouldn't be allowed. </a:t>
            </a:r>
          </a:p>
        </p:txBody>
      </p:sp>
    </p:spTree>
  </p:cSld>
  <p:clrMapOvr>
    <a:masterClrMapping/>
  </p:clrMapOvr>
  <p:transition>
    <p:comb/>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274638"/>
            <a:ext cx="7924800" cy="1249362"/>
          </a:xfrm>
        </p:spPr>
        <p:txBody>
          <a:bodyPr>
            <a:normAutofit fontScale="90000"/>
          </a:bodyPr>
          <a:lstStyle/>
          <a:p>
            <a:r>
              <a:rPr lang="en-US">
                <a:latin typeface="Times New Roman" pitchFamily="18" charset="0"/>
              </a:rPr>
              <a:t>Should mothers be held criminally liable for bad decisions made while pregnant?</a:t>
            </a:r>
          </a:p>
        </p:txBody>
      </p:sp>
      <p:sp>
        <p:nvSpPr>
          <p:cNvPr id="14339" name="Rectangle 3"/>
          <p:cNvSpPr>
            <a:spLocks noGrp="1" noChangeArrowheads="1"/>
          </p:cNvSpPr>
          <p:nvPr>
            <p:ph sz="quarter" idx="13"/>
          </p:nvPr>
        </p:nvSpPr>
        <p:spPr>
          <a:xfrm>
            <a:off x="457200" y="1828800"/>
            <a:ext cx="8229600" cy="3535363"/>
          </a:xfrm>
          <a:prstGeom prst="rect">
            <a:avLst/>
          </a:prstGeom>
        </p:spPr>
        <p:txBody>
          <a:bodyPr/>
          <a:lstStyle/>
          <a:p>
            <a:r>
              <a:rPr lang="en-US" sz="2800" dirty="0">
                <a:latin typeface="Times New Roman" pitchFamily="18" charset="0"/>
              </a:rPr>
              <a:t> No. Doctors may be professionals, but they can't always determine what is best for both mother and fetus. A woman must decide what is best for herself.</a:t>
            </a:r>
          </a:p>
          <a:p>
            <a:pPr>
              <a:buFontTx/>
              <a:buNone/>
            </a:pPr>
            <a:endParaRPr lang="en-US" sz="2800" dirty="0">
              <a:latin typeface="Times New Roman" pitchFamily="18" charset="0"/>
            </a:endParaRPr>
          </a:p>
          <a:p>
            <a:r>
              <a:rPr lang="en-US" sz="2800" dirty="0">
                <a:latin typeface="Times New Roman" pitchFamily="18" charset="0"/>
              </a:rPr>
              <a:t> Yes. Doctors know best and a mother endangers a baby by ignoring her doctors, she's behaving criminally. </a:t>
            </a:r>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sz="quarter" idx="13"/>
          </p:nvPr>
        </p:nvSpPr>
        <p:spPr>
          <a:xfrm>
            <a:off x="152400" y="381000"/>
            <a:ext cx="8686800" cy="5486400"/>
          </a:xfrm>
        </p:spPr>
        <p:txBody>
          <a:bodyPr>
            <a:normAutofit/>
          </a:bodyPr>
          <a:lstStyle/>
          <a:p>
            <a:pPr>
              <a:lnSpc>
                <a:spcPct val="80000"/>
              </a:lnSpc>
              <a:buFont typeface="Wingdings" pitchFamily="2" charset="2"/>
              <a:buNone/>
            </a:pPr>
            <a:r>
              <a:rPr lang="en-US" sz="2500" u="sng" dirty="0">
                <a:solidFill>
                  <a:srgbClr val="FFFF00"/>
                </a:solidFill>
              </a:rPr>
              <a:t>Scenario 1</a:t>
            </a:r>
          </a:p>
          <a:p>
            <a:pPr algn="just">
              <a:lnSpc>
                <a:spcPct val="80000"/>
              </a:lnSpc>
              <a:buFont typeface="Wingdings" pitchFamily="2" charset="2"/>
              <a:buNone/>
            </a:pPr>
            <a:r>
              <a:rPr lang="en-US" sz="2500" dirty="0"/>
              <a:t>	In Europe, a woman was near death from a special kind of cancer.  There was one drug that the doctors thought might save her.  It was a from of a radium that a druggist in the same town had recently discovered.  The drug was expensive to make, but the druggist was charging ten times what the drug cost him to make.  He paid $200 for the radium and charged $2,000 for a small dose of the drug.  The sick woman’s husband, Heinz, went to everyone he knew to borrow the money, but he could only get together about $1,000 which is half of what it cost.  He told the druggist that his wife was dying and asked him to sell it cheaper or let him pay later.  But the druggist said: “No, I discovered the drug and I’m going to make money from it.” Heinz got desperate and broke into the man’s store to steal the drug for his wife.</a:t>
            </a:r>
          </a:p>
          <a:p>
            <a:pPr algn="just">
              <a:lnSpc>
                <a:spcPct val="80000"/>
              </a:lnSpc>
              <a:buFont typeface="Wingdings" pitchFamily="2" charset="2"/>
              <a:buNone/>
            </a:pPr>
            <a:r>
              <a:rPr lang="en-US" sz="1400" dirty="0"/>
              <a:t>	</a:t>
            </a:r>
          </a:p>
          <a:p>
            <a:pPr algn="just">
              <a:lnSpc>
                <a:spcPct val="80000"/>
              </a:lnSpc>
              <a:buFont typeface="Wingdings" pitchFamily="2" charset="2"/>
              <a:buNone/>
            </a:pPr>
            <a:r>
              <a:rPr lang="en-US" sz="2500" dirty="0"/>
              <a:t>	Should the husband have done that?  Why or why not?</a:t>
            </a:r>
          </a:p>
        </p:txBody>
      </p:sp>
    </p:spTree>
  </p:cSld>
  <p:clrMapOvr>
    <a:masterClrMapping/>
  </p:clrMapOvr>
  <p:transition>
    <p:comb/>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152400"/>
            <a:ext cx="8534400" cy="1858962"/>
          </a:xfrm>
        </p:spPr>
        <p:txBody>
          <a:bodyPr>
            <a:normAutofit fontScale="90000"/>
          </a:bodyPr>
          <a:lstStyle/>
          <a:p>
            <a:r>
              <a:rPr lang="en-US" dirty="0">
                <a:latin typeface="Times New Roman" pitchFamily="18" charset="0"/>
              </a:rPr>
              <a:t>Are Affirmative Action programs a form of unjust racial discrimination or a needed remedy for past discrimination and present inequalities?</a:t>
            </a:r>
          </a:p>
        </p:txBody>
      </p:sp>
      <p:sp>
        <p:nvSpPr>
          <p:cNvPr id="23555" name="Rectangle 3"/>
          <p:cNvSpPr>
            <a:spLocks noGrp="1" noChangeArrowheads="1"/>
          </p:cNvSpPr>
          <p:nvPr>
            <p:ph sz="quarter" idx="13"/>
          </p:nvPr>
        </p:nvSpPr>
        <p:spPr>
          <a:xfrm>
            <a:off x="457200" y="2209800"/>
            <a:ext cx="8229600" cy="3306763"/>
          </a:xfrm>
          <a:prstGeom prst="rect">
            <a:avLst/>
          </a:prstGeom>
        </p:spPr>
        <p:txBody>
          <a:bodyPr>
            <a:noAutofit/>
          </a:bodyPr>
          <a:lstStyle/>
          <a:p>
            <a:r>
              <a:rPr lang="en-US" sz="3200" dirty="0">
                <a:latin typeface="Times New Roman" pitchFamily="18" charset="0"/>
              </a:rPr>
              <a:t> Affirmative Action is another form of racial discrimination.</a:t>
            </a:r>
          </a:p>
          <a:p>
            <a:pPr>
              <a:buFontTx/>
              <a:buNone/>
            </a:pPr>
            <a:endParaRPr lang="en-US" sz="3200" dirty="0">
              <a:latin typeface="Times New Roman" pitchFamily="18" charset="0"/>
            </a:endParaRPr>
          </a:p>
          <a:p>
            <a:r>
              <a:rPr lang="en-US" sz="3200" dirty="0">
                <a:latin typeface="Times New Roman" pitchFamily="18" charset="0"/>
              </a:rPr>
              <a:t> Affirmative Action programs are needed to deal with the effects of discrimination and racial disparities.</a:t>
            </a:r>
          </a:p>
          <a:p>
            <a:endParaRPr lang="en-US" sz="3200" dirty="0">
              <a:latin typeface="Times New Roman" pitchFamily="18" charset="0"/>
            </a:endParaRPr>
          </a:p>
        </p:txBody>
      </p:sp>
    </p:spTree>
  </p:cSld>
  <p:clrMapOvr>
    <a:masterClrMapping/>
  </p:clrMapOvr>
  <p:transition>
    <p:comb/>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Autofit/>
          </a:bodyPr>
          <a:lstStyle/>
          <a:p>
            <a:r>
              <a:rPr lang="en-US" sz="2800" dirty="0">
                <a:latin typeface="Times New Roman" pitchFamily="18" charset="0"/>
              </a:rPr>
              <a:t>Can people always be trusted to know what they really desire?</a:t>
            </a:r>
          </a:p>
        </p:txBody>
      </p:sp>
      <p:sp>
        <p:nvSpPr>
          <p:cNvPr id="27651" name="Rectangle 3"/>
          <p:cNvSpPr>
            <a:spLocks noGrp="1" noChangeArrowheads="1"/>
          </p:cNvSpPr>
          <p:nvPr>
            <p:ph sz="quarter" idx="13"/>
          </p:nvPr>
        </p:nvSpPr>
        <p:spPr>
          <a:xfrm>
            <a:off x="457200" y="1371600"/>
            <a:ext cx="8229600" cy="4267200"/>
          </a:xfrm>
          <a:prstGeom prst="rect">
            <a:avLst/>
          </a:prstGeom>
        </p:spPr>
        <p:txBody>
          <a:bodyPr>
            <a:normAutofit lnSpcReduction="10000"/>
          </a:bodyPr>
          <a:lstStyle/>
          <a:p>
            <a:r>
              <a:rPr lang="en-US" sz="2800" dirty="0">
                <a:latin typeface="Times New Roman" pitchFamily="18" charset="0"/>
              </a:rPr>
              <a:t> Yes - anything else is paternalistic </a:t>
            </a:r>
          </a:p>
          <a:p>
            <a:pPr lvl="1"/>
            <a:r>
              <a:rPr lang="en-US" sz="2400" dirty="0">
                <a:latin typeface="Times New Roman" pitchFamily="18" charset="0"/>
              </a:rPr>
              <a:t>(“father-like”; think of an over-controlling parent)</a:t>
            </a:r>
          </a:p>
          <a:p>
            <a:pPr lvl="1">
              <a:buFontTx/>
              <a:buNone/>
            </a:pPr>
            <a:endParaRPr lang="en-US" sz="2400" dirty="0">
              <a:latin typeface="Times New Roman" pitchFamily="18" charset="0"/>
            </a:endParaRPr>
          </a:p>
          <a:p>
            <a:r>
              <a:rPr lang="en-US" sz="2800" dirty="0">
                <a:latin typeface="Times New Roman" pitchFamily="18" charset="0"/>
              </a:rPr>
              <a:t> No, not always. Some extreme 'desires' may be questionable and perhaps people should be protected from trying to achieve them. </a:t>
            </a:r>
          </a:p>
          <a:p>
            <a:pPr>
              <a:buFontTx/>
              <a:buNone/>
            </a:pPr>
            <a:endParaRPr lang="en-US" sz="2800" dirty="0">
              <a:latin typeface="Times New Roman" pitchFamily="18" charset="0"/>
            </a:endParaRPr>
          </a:p>
          <a:p>
            <a:r>
              <a:rPr lang="en-US" sz="2800" dirty="0">
                <a:latin typeface="Times New Roman" pitchFamily="18" charset="0"/>
              </a:rPr>
              <a:t> No, never - people can't ever know what they 'really' want.</a:t>
            </a:r>
          </a:p>
        </p:txBody>
      </p:sp>
    </p:spTree>
  </p:cSld>
  <p:clrMapOvr>
    <a:masterClrMapping/>
  </p:clrMapOvr>
  <p:transition>
    <p:comb/>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atin typeface="Times New Roman" pitchFamily="18" charset="0"/>
              </a:rPr>
              <a:t>Should prostitution be legal?</a:t>
            </a:r>
          </a:p>
        </p:txBody>
      </p:sp>
      <p:sp>
        <p:nvSpPr>
          <p:cNvPr id="32771" name="Rectangle 3"/>
          <p:cNvSpPr>
            <a:spLocks noGrp="1" noChangeArrowheads="1"/>
          </p:cNvSpPr>
          <p:nvPr>
            <p:ph sz="quarter" idx="13"/>
          </p:nvPr>
        </p:nvSpPr>
        <p:spPr>
          <a:xfrm>
            <a:off x="457200" y="1600200"/>
            <a:ext cx="8229600" cy="3992563"/>
          </a:xfrm>
          <a:prstGeom prst="rect">
            <a:avLst/>
          </a:prstGeom>
        </p:spPr>
        <p:txBody>
          <a:bodyPr>
            <a:normAutofit/>
          </a:bodyPr>
          <a:lstStyle/>
          <a:p>
            <a:r>
              <a:rPr lang="en-US" sz="2800" dirty="0">
                <a:latin typeface="Times New Roman" pitchFamily="18" charset="0"/>
              </a:rPr>
              <a:t>Yes - legal and unrestricted.</a:t>
            </a:r>
          </a:p>
          <a:p>
            <a:pPr>
              <a:buFontTx/>
              <a:buNone/>
            </a:pPr>
            <a:endParaRPr lang="en-US" sz="2800" dirty="0">
              <a:latin typeface="Times New Roman" pitchFamily="18" charset="0"/>
            </a:endParaRPr>
          </a:p>
          <a:p>
            <a:r>
              <a:rPr lang="en-US" sz="2800" dirty="0">
                <a:latin typeface="Times New Roman" pitchFamily="18" charset="0"/>
              </a:rPr>
              <a:t>Yes - but regulated (like AIDS testing) and perhaps some restrictions (like where it can be done).</a:t>
            </a:r>
          </a:p>
          <a:p>
            <a:pPr>
              <a:buFontTx/>
              <a:buNone/>
            </a:pPr>
            <a:endParaRPr lang="en-US" sz="2800" dirty="0">
              <a:latin typeface="Times New Roman" pitchFamily="18" charset="0"/>
            </a:endParaRPr>
          </a:p>
          <a:p>
            <a:r>
              <a:rPr lang="en-US" sz="2800" dirty="0">
                <a:latin typeface="Times New Roman" pitchFamily="18" charset="0"/>
              </a:rPr>
              <a:t> No - no legalization under any circumstances.</a:t>
            </a:r>
          </a:p>
        </p:txBody>
      </p:sp>
    </p:spTree>
  </p:cSld>
  <p:clrMapOvr>
    <a:masterClrMapping/>
  </p:clrMapOvr>
  <p:transition>
    <p:comb/>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74638"/>
            <a:ext cx="8229600" cy="1173162"/>
          </a:xfrm>
        </p:spPr>
        <p:txBody>
          <a:bodyPr>
            <a:normAutofit fontScale="90000"/>
          </a:bodyPr>
          <a:lstStyle/>
          <a:p>
            <a:r>
              <a:rPr lang="en-US" sz="3600"/>
              <a:t>Should HIV/AIDS education be taught in public schools?</a:t>
            </a:r>
          </a:p>
        </p:txBody>
      </p:sp>
      <p:sp>
        <p:nvSpPr>
          <p:cNvPr id="75779" name="Rectangle 3"/>
          <p:cNvSpPr>
            <a:spLocks noGrp="1" noChangeArrowheads="1"/>
          </p:cNvSpPr>
          <p:nvPr>
            <p:ph sz="quarter" idx="13"/>
          </p:nvPr>
        </p:nvSpPr>
        <p:spPr>
          <a:xfrm>
            <a:off x="457200" y="1905000"/>
            <a:ext cx="8229600" cy="4221163"/>
          </a:xfrm>
          <a:prstGeom prst="rect">
            <a:avLst/>
          </a:prstGeom>
        </p:spPr>
        <p:txBody>
          <a:bodyPr/>
          <a:lstStyle/>
          <a:p>
            <a:r>
              <a:rPr lang="en-US"/>
              <a:t>No. Education about personal choices and lifestyle should be left to the parents.</a:t>
            </a:r>
          </a:p>
          <a:p>
            <a:r>
              <a:rPr lang="en-US"/>
              <a:t>No, kids already now that stuff anyway- why bother boring them with it?</a:t>
            </a:r>
          </a:p>
          <a:p>
            <a:r>
              <a:rPr lang="en-US"/>
              <a:t>Yes. The public has an interest and a responsibility to educate its citizens about potential health risks to the community.</a:t>
            </a:r>
          </a:p>
        </p:txBody>
      </p:sp>
    </p:spTree>
  </p:cSld>
  <p:clrMapOvr>
    <a:masterClrMapping/>
  </p:clrMapOvr>
  <p:transition>
    <p:comb/>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09600" y="274638"/>
            <a:ext cx="7924800" cy="1325562"/>
          </a:xfrm>
        </p:spPr>
        <p:txBody>
          <a:bodyPr>
            <a:normAutofit fontScale="90000"/>
          </a:bodyPr>
          <a:lstStyle/>
          <a:p>
            <a:r>
              <a:rPr lang="en-US" dirty="0">
                <a:latin typeface="Times New Roman" pitchFamily="18" charset="0"/>
              </a:rPr>
              <a:t>Would you torture to death a baby in order to bring peace and happiness to all humanity?</a:t>
            </a:r>
          </a:p>
        </p:txBody>
      </p:sp>
      <p:sp>
        <p:nvSpPr>
          <p:cNvPr id="37891" name="Rectangle 3"/>
          <p:cNvSpPr>
            <a:spLocks noGrp="1" noChangeArrowheads="1"/>
          </p:cNvSpPr>
          <p:nvPr>
            <p:ph sz="quarter" idx="13"/>
          </p:nvPr>
        </p:nvSpPr>
        <p:spPr>
          <a:xfrm>
            <a:off x="457200" y="1981200"/>
            <a:ext cx="8229600" cy="3459163"/>
          </a:xfrm>
          <a:prstGeom prst="rect">
            <a:avLst/>
          </a:prstGeom>
        </p:spPr>
        <p:txBody>
          <a:bodyPr>
            <a:normAutofit/>
          </a:bodyPr>
          <a:lstStyle/>
          <a:p>
            <a:r>
              <a:rPr lang="en-US" sz="3200" dirty="0">
                <a:latin typeface="Times New Roman" pitchFamily="18" charset="0"/>
              </a:rPr>
              <a:t>Yes, the suffering of a single infant is worth the gains for everyone else.</a:t>
            </a:r>
          </a:p>
          <a:p>
            <a:pPr>
              <a:buFontTx/>
              <a:buNone/>
            </a:pPr>
            <a:endParaRPr lang="en-US" sz="3200" dirty="0">
              <a:latin typeface="Times New Roman" pitchFamily="18" charset="0"/>
            </a:endParaRPr>
          </a:p>
          <a:p>
            <a:r>
              <a:rPr lang="en-US" sz="3200" dirty="0">
                <a:latin typeface="Times New Roman" pitchFamily="18" charset="0"/>
              </a:rPr>
              <a:t>No, whatever people might gain by it is undermined by the means used to achieved it.</a:t>
            </a:r>
          </a:p>
        </p:txBody>
      </p:sp>
    </p:spTree>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sz="quarter" idx="13"/>
          </p:nvPr>
        </p:nvSpPr>
        <p:spPr>
          <a:xfrm>
            <a:off x="457200" y="762000"/>
            <a:ext cx="8229600" cy="5368925"/>
          </a:xfrm>
        </p:spPr>
        <p:txBody>
          <a:bodyPr>
            <a:normAutofit/>
          </a:bodyPr>
          <a:lstStyle/>
          <a:p>
            <a:pPr>
              <a:lnSpc>
                <a:spcPct val="90000"/>
              </a:lnSpc>
              <a:buFont typeface="Wingdings" pitchFamily="2" charset="2"/>
              <a:buNone/>
            </a:pPr>
            <a:r>
              <a:rPr lang="en-US" sz="2800" u="sng" dirty="0">
                <a:solidFill>
                  <a:srgbClr val="FFFF00"/>
                </a:solidFill>
              </a:rPr>
              <a:t>Scenario 2</a:t>
            </a:r>
          </a:p>
          <a:p>
            <a:pPr algn="just">
              <a:lnSpc>
                <a:spcPct val="90000"/>
              </a:lnSpc>
              <a:buFont typeface="Wingdings" pitchFamily="2" charset="2"/>
              <a:buNone/>
            </a:pPr>
            <a:r>
              <a:rPr lang="en-US" sz="2800" dirty="0"/>
              <a:t>	Heinz broke into the laboratory and stole the drug.  The next day, the newspaper reported the break-in and theft.  Brown, a police officer and a friend of Heinz remembered seeing Heinz last evening, behaving suspiciously near the laboratory.  Later that night, he saw Heinz running away from the laboratory.</a:t>
            </a:r>
          </a:p>
          <a:p>
            <a:pPr algn="just">
              <a:lnSpc>
                <a:spcPct val="90000"/>
              </a:lnSpc>
              <a:buFont typeface="Wingdings" pitchFamily="2" charset="2"/>
              <a:buNone/>
            </a:pPr>
            <a:endParaRPr lang="en-US" sz="2800" dirty="0"/>
          </a:p>
          <a:p>
            <a:pPr algn="just">
              <a:lnSpc>
                <a:spcPct val="90000"/>
              </a:lnSpc>
              <a:buFont typeface="Wingdings" pitchFamily="2" charset="2"/>
              <a:buNone/>
            </a:pPr>
            <a:r>
              <a:rPr lang="en-US" sz="2800" dirty="0"/>
              <a:t>	Should Brown report what he saw?</a:t>
            </a:r>
          </a:p>
          <a:p>
            <a:pPr algn="just">
              <a:lnSpc>
                <a:spcPct val="90000"/>
              </a:lnSpc>
              <a:buFont typeface="Wingdings" pitchFamily="2" charset="2"/>
              <a:buNone/>
            </a:pPr>
            <a:r>
              <a:rPr lang="en-US" sz="2800" dirty="0"/>
              <a:t>	Why or why not?</a:t>
            </a:r>
          </a:p>
        </p:txBody>
      </p:sp>
    </p:spTree>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1212</TotalTime>
  <Words>4708</Words>
  <Application>Microsoft Office PowerPoint</Application>
  <PresentationFormat>On-screen Show (4:3)</PresentationFormat>
  <Paragraphs>398</Paragraphs>
  <Slides>84</Slides>
  <Notes>0</Notes>
  <HiddenSlides>17</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Horizon</vt:lpstr>
      <vt:lpstr>PowerPoint Presentation</vt:lpstr>
      <vt:lpstr>Morals, Values and Ethics  What’s the difference?</vt:lpstr>
      <vt:lpstr>Morals, Values and Ethics  What’s the difference?</vt:lpstr>
      <vt:lpstr>Morals, Values and Ethics  What’s the difference?</vt:lpstr>
      <vt:lpstr>Morals, Values and Ethics  What’s the difference?</vt:lpstr>
      <vt:lpstr>What is Moral Development</vt:lpstr>
      <vt:lpstr>THE HEINZ DILEMMA</vt:lpstr>
      <vt:lpstr>PowerPoint Presentation</vt:lpstr>
      <vt:lpstr>PowerPoint Presentation</vt:lpstr>
      <vt:lpstr>PowerPoint Presentation</vt:lpstr>
      <vt:lpstr>PowerPoint Presentation</vt:lpstr>
      <vt:lpstr>Kohlberg's Moral Ladder</vt:lpstr>
      <vt:lpstr>Levels of Moral Development</vt:lpstr>
      <vt:lpstr>PowerPoint Presentation</vt:lpstr>
      <vt:lpstr>PowerPoint Presentation</vt:lpstr>
      <vt:lpstr>Levels of Moral Development</vt:lpstr>
      <vt:lpstr>PowerPoint Presentation</vt:lpstr>
      <vt:lpstr>PowerPoint Presentation</vt:lpstr>
      <vt:lpstr>PowerPoint Presentation</vt:lpstr>
      <vt:lpstr>PowerPoint Presentation</vt:lpstr>
      <vt:lpstr>Levels of Moral Development</vt:lpstr>
      <vt:lpstr>PowerPoint Presentation</vt:lpstr>
      <vt:lpstr>PowerPoint Presentation</vt:lpstr>
      <vt:lpstr>PowerPoint Presentation</vt:lpstr>
      <vt:lpstr>To Summarize</vt:lpstr>
      <vt:lpstr>But Wait</vt:lpstr>
      <vt:lpstr>WHY?</vt:lpstr>
      <vt:lpstr>Differences Between Men and Women</vt:lpstr>
      <vt:lpstr>Differences Between Men and Women</vt:lpstr>
      <vt:lpstr>Differences Between Men and Women</vt:lpstr>
      <vt:lpstr>Fundamental Difference</vt:lpstr>
      <vt:lpstr>Responsibility</vt:lpstr>
      <vt:lpstr>The Sense of Self</vt:lpstr>
      <vt:lpstr>The Sense of Self</vt:lpstr>
      <vt:lpstr>Bob is sitting at a table that is not his own, drawing on a piece of paper. After a while he starts expanding his drawing all over the table.</vt:lpstr>
      <vt:lpstr>David has been watching fellow students play with building blocks. He waits until he sees someone finish then he knocks down their building, Violently kicking the blocks everywhere. Your thoughts on this are:</vt:lpstr>
      <vt:lpstr>Anna is sitting by Mary, the smartest girl in the class. Anna forgot to study for the quiz that day and Mary’s answers are visible. Anna decides to cheat by copying Mary’s answers. Your thoughts on this are:</vt:lpstr>
      <vt:lpstr>Ethical  Dilemmas </vt:lpstr>
      <vt:lpstr>Ethical  Dilemmas </vt:lpstr>
      <vt:lpstr>Ethical  Dilemmas </vt:lpstr>
      <vt:lpstr>Ethical  Dilemmas </vt:lpstr>
      <vt:lpstr>Julie sits down and insists she wants only cookies and candy for lunch everyday. Your thoughts on this are:</vt:lpstr>
      <vt:lpstr>4. Jay walks into a candy store and steals some candy, later that day he is feeling guilty about what he did. Your thoughts on this are: </vt:lpstr>
      <vt:lpstr>6. Lisa works at a local restaurant. Her best friend Alyssa comes in one day and asks Lisa to give her a burger for free because she had no money with her. Your thoughts on this are:</vt:lpstr>
      <vt:lpstr>7. Your best friend forgot that he had a final today. During the test you notice he is copying down answers from your paper.  What would you do?</vt:lpstr>
      <vt:lpstr>8. You are playing baseball with some friends when a ball you hit breaks a window of a nearby car. No one is around. What would you do?</vt:lpstr>
      <vt:lpstr>Kinds of Ethics</vt:lpstr>
      <vt:lpstr>Personal Ethics</vt:lpstr>
      <vt:lpstr>Personal Ethics</vt:lpstr>
      <vt:lpstr>Professional Ethics</vt:lpstr>
      <vt:lpstr>Professional Ethics</vt:lpstr>
      <vt:lpstr>Professional Ethics</vt:lpstr>
      <vt:lpstr>Global Ethics</vt:lpstr>
      <vt:lpstr>Global Ethics</vt:lpstr>
      <vt:lpstr>Are all ethical judgments “subjective” or “culturally relative?”</vt:lpstr>
      <vt:lpstr>Are all ethical judgments “subjective” or “culturally relative?”</vt:lpstr>
      <vt:lpstr>Are all ethical judgments “subjective” or “culturally relative?”</vt:lpstr>
      <vt:lpstr>Are there any tests which determine what is right and wrong?</vt:lpstr>
      <vt:lpstr>Are there any tests which determine what is right and wrong?</vt:lpstr>
      <vt:lpstr>Are there any tests which determine what is right and wrong?</vt:lpstr>
      <vt:lpstr>Are there any tests which determine what is right and wrong?</vt:lpstr>
      <vt:lpstr>Are there any tests which determine what is right and wrong?</vt:lpstr>
      <vt:lpstr>Are there any tests which determine what is right and wrong?</vt:lpstr>
      <vt:lpstr>When am I excused from blame for my misdeeds? </vt:lpstr>
      <vt:lpstr>When am I excused from blame for my misdeeds? </vt:lpstr>
      <vt:lpstr>When am I excused from blame for my misdeeds? </vt:lpstr>
      <vt:lpstr>People often give bad excuses for their acts. Here are some typical bad excuses:</vt:lpstr>
      <vt:lpstr>People often give bad excuses for their acts. Here are some typical bad excuses:</vt:lpstr>
      <vt:lpstr>Typical bad excuses:</vt:lpstr>
      <vt:lpstr>Typical bad excuses:</vt:lpstr>
      <vt:lpstr>Typical bad excuses:</vt:lpstr>
      <vt:lpstr>From Morality to Ethics</vt:lpstr>
      <vt:lpstr>From Morality to Ethics</vt:lpstr>
      <vt:lpstr>More (Common) Ethical Issues:</vt:lpstr>
      <vt:lpstr>Do corporations have any ethical responsibilities aside from making a profit for shareholders?</vt:lpstr>
      <vt:lpstr>PowerPoint Presentation</vt:lpstr>
      <vt:lpstr>Should the government spend as much on the defense in death penalty cases as it does on the prosecution?</vt:lpstr>
      <vt:lpstr>Should public humiliation be used as a form of punishment?</vt:lpstr>
      <vt:lpstr>Should mothers be held criminally liable for bad decisions made while pregnant?</vt:lpstr>
      <vt:lpstr>Are Affirmative Action programs a form of unjust racial discrimination or a needed remedy for past discrimination and present inequalities?</vt:lpstr>
      <vt:lpstr>Can people always be trusted to know what they really desire?</vt:lpstr>
      <vt:lpstr>Should prostitution be legal?</vt:lpstr>
      <vt:lpstr>Should HIV/AIDS education be taught in public schools?</vt:lpstr>
      <vt:lpstr>Would you torture to death a baby in order to bring peace and happiness to all humanity?</vt:lpstr>
    </vt:vector>
  </TitlesOfParts>
  <Company>O.D.G.H.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Valdehueza, Hope E.</dc:creator>
  <cp:lastModifiedBy>Geary, Daniel</cp:lastModifiedBy>
  <cp:revision>78</cp:revision>
  <dcterms:created xsi:type="dcterms:W3CDTF">2008-11-19T11:18:16Z</dcterms:created>
  <dcterms:modified xsi:type="dcterms:W3CDTF">2013-12-04T21:52:29Z</dcterms:modified>
</cp:coreProperties>
</file>