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3"/>
  </p:handoutMasterIdLst>
  <p:sldIdLst>
    <p:sldId id="256" r:id="rId2"/>
    <p:sldId id="266" r:id="rId3"/>
    <p:sldId id="257" r:id="rId4"/>
    <p:sldId id="265" r:id="rId5"/>
    <p:sldId id="263" r:id="rId6"/>
    <p:sldId id="264" r:id="rId7"/>
    <p:sldId id="258" r:id="rId8"/>
    <p:sldId id="259" r:id="rId9"/>
    <p:sldId id="260" r:id="rId10"/>
    <p:sldId id="261" r:id="rId11"/>
    <p:sldId id="262" r:id="rId1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73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BA95F4D0-BC7D-4D43-A2A7-797F28FD130C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1414CB18-440E-4DED-93DF-014865345D15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669222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Rectangle 8"/>
          <p:cNvSpPr/>
          <p:nvPr/>
        </p:nvSpPr>
        <p:spPr>
          <a:xfrm>
            <a:off x="345440" y="2942602"/>
            <a:ext cx="7147931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572652" y="2944634"/>
            <a:ext cx="1190348" cy="2459736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7712714" y="3136658"/>
            <a:ext cx="910224" cy="2075688"/>
          </a:xfrm>
          <a:prstGeom prst="rect">
            <a:avLst/>
          </a:prstGeom>
          <a:solidFill>
            <a:schemeClr val="accent3">
              <a:alpha val="70000"/>
            </a:schemeClr>
          </a:solidFill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445483" y="3055621"/>
            <a:ext cx="6947845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86826" y="4625268"/>
            <a:ext cx="762000" cy="457200"/>
          </a:xfrm>
        </p:spPr>
        <p:txBody>
          <a:bodyPr/>
          <a:lstStyle>
            <a:lvl1pPr algn="ctr"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  <p:sp>
        <p:nvSpPr>
          <p:cNvPr id="11" name="Rectangle 10"/>
          <p:cNvSpPr/>
          <p:nvPr/>
        </p:nvSpPr>
        <p:spPr>
          <a:xfrm>
            <a:off x="541822" y="4559276"/>
            <a:ext cx="6755166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38971" y="3139440"/>
            <a:ext cx="6760868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805" y="4648200"/>
            <a:ext cx="6553200" cy="457200"/>
          </a:xfrm>
        </p:spPr>
        <p:txBody>
          <a:bodyPr>
            <a:normAutofit/>
          </a:bodyPr>
          <a:lstStyle>
            <a:lvl1pPr marL="0" indent="0" algn="ctr">
              <a:buNone/>
              <a:defRPr sz="1800" cap="all" spc="300" baseline="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4705" y="3227033"/>
            <a:ext cx="6629400" cy="1219201"/>
          </a:xfrm>
        </p:spPr>
        <p:txBody>
          <a:bodyPr anchor="b" anchorCtr="0">
            <a:noAutofit/>
          </a:bodyPr>
          <a:lstStyle>
            <a:lvl1pPr>
              <a:defRPr sz="40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861702" y="228600"/>
            <a:ext cx="1859280" cy="6122634"/>
          </a:xfrm>
          <a:prstGeom prst="rect">
            <a:avLst/>
          </a:prstGeom>
          <a:solidFill>
            <a:srgbClr val="FFFFFF">
              <a:alpha val="85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955225" y="351409"/>
            <a:ext cx="1672235" cy="587701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48577" y="395427"/>
            <a:ext cx="1485531" cy="578898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0999"/>
            <a:ext cx="6172200" cy="579120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13" name="Rectangle 12"/>
          <p:cNvSpPr/>
          <p:nvPr/>
        </p:nvSpPr>
        <p:spPr>
          <a:xfrm>
            <a:off x="451976" y="2946400"/>
            <a:ext cx="8265160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567656" y="3048000"/>
            <a:ext cx="8033800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6" y="3200399"/>
            <a:ext cx="7696200" cy="1295401"/>
          </a:xfrm>
        </p:spPr>
        <p:txBody>
          <a:bodyPr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lang="en-US" sz="4000" kern="1200" cap="all" baseline="0" dirty="0">
                <a:solidFill>
                  <a:schemeClr val="accent1">
                    <a:lumMod val="5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675496" y="4541520"/>
            <a:ext cx="7818120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4607510"/>
            <a:ext cx="7696200" cy="523783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675757" y="3124200"/>
            <a:ext cx="7817599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6128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6128" y="1722438"/>
            <a:ext cx="4040188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128" y="2438400"/>
            <a:ext cx="4040188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722438"/>
            <a:ext cx="4041775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38400"/>
            <a:ext cx="4041775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1" name="Rounded Rectangle 10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2" name="Rounded Rectangle 11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685800"/>
            <a:ext cx="4572000" cy="525780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  <p:sp>
        <p:nvSpPr>
          <p:cNvPr id="8" name="Rectangle 7"/>
          <p:cNvSpPr/>
          <p:nvPr/>
        </p:nvSpPr>
        <p:spPr>
          <a:xfrm>
            <a:off x="560034" y="1505712"/>
            <a:ext cx="2716566" cy="3523488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76690" y="1642472"/>
            <a:ext cx="2483254" cy="3234328"/>
          </a:xfrm>
          <a:prstGeom prst="rect">
            <a:avLst/>
          </a:prstGeom>
          <a:solidFill>
            <a:srgbClr val="FFFFFF"/>
          </a:solidFill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9000" y="2971800"/>
            <a:ext cx="2298634" cy="1752600"/>
          </a:xfrm>
        </p:spPr>
        <p:txBody>
          <a:bodyPr/>
          <a:lstStyle>
            <a:lvl1pPr marL="0" indent="0">
              <a:spcBef>
                <a:spcPts val="400"/>
              </a:spcBef>
              <a:buNone/>
              <a:defRPr sz="14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9000" y="1734312"/>
            <a:ext cx="2298634" cy="1191620"/>
          </a:xfrm>
        </p:spPr>
        <p:txBody>
          <a:bodyPr anchor="b">
            <a:normAutofit/>
          </a:bodyPr>
          <a:lstStyle>
            <a:lvl1pPr algn="l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5800" y="621437"/>
            <a:ext cx="7772400" cy="4331564"/>
          </a:xfrm>
          <a:solidFill>
            <a:schemeClr val="bg2"/>
          </a:solidFill>
          <a:ln>
            <a:noFill/>
          </a:ln>
          <a:effectLst>
            <a:softEdge rad="12700"/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  <p:sp>
        <p:nvSpPr>
          <p:cNvPr id="10" name="Rectangle 9"/>
          <p:cNvSpPr/>
          <p:nvPr/>
        </p:nvSpPr>
        <p:spPr>
          <a:xfrm>
            <a:off x="685800" y="4953000"/>
            <a:ext cx="7772400" cy="13716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61999" y="5029200"/>
            <a:ext cx="7600765" cy="1202924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13" name="Rectangle 12"/>
          <p:cNvSpPr/>
          <p:nvPr/>
        </p:nvSpPr>
        <p:spPr>
          <a:xfrm>
            <a:off x="914400" y="5638800"/>
            <a:ext cx="7328514" cy="451696"/>
          </a:xfrm>
          <a:prstGeom prst="rect">
            <a:avLst/>
          </a:prstGeom>
          <a:solidFill>
            <a:schemeClr val="accent1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05589" y="5074920"/>
            <a:ext cx="7946136" cy="1097280"/>
          </a:xfrm>
          <a:prstGeom prst="rect">
            <a:avLst/>
          </a:prstGeom>
          <a:noFill/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56289" y="5656556"/>
            <a:ext cx="7244736" cy="40171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5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05400"/>
            <a:ext cx="7328514" cy="523043"/>
          </a:xfrm>
        </p:spPr>
        <p:txBody>
          <a:bodyPr anchor="ctr" anchorCtr="0"/>
          <a:lstStyle>
            <a:lvl1pPr algn="ctr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EE2D8ABE-EC07-427F-9D7F-260DECDAD442}" type="datetimeFigureOut">
              <a:rPr lang="fr-FR" smtClean="0"/>
              <a:t>03/02/2016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4649D3FC-0BCE-4E34-BBB2-48736F94EC60}" type="slidenum">
              <a:rPr lang="fr-FR" smtClean="0"/>
              <a:t>‹#›</a:t>
            </a:fld>
            <a:endParaRPr lang="fr-FR"/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Le </a:t>
            </a:r>
            <a:r>
              <a:rPr lang="fr-FR" dirty="0" err="1" smtClean="0"/>
              <a:t>subjunctif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64705461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Cornerstone</a:t>
            </a:r>
            <a:r>
              <a:rPr lang="fr-FR" dirty="0" smtClean="0"/>
              <a:t> Verbes</a:t>
            </a:r>
            <a:endParaRPr lang="fr-FR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38815337"/>
              </p:ext>
            </p:extLst>
          </p:nvPr>
        </p:nvGraphicFramePr>
        <p:xfrm>
          <a:off x="457200" y="1600200"/>
          <a:ext cx="8229600" cy="4785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409274">
                <a:tc>
                  <a:txBody>
                    <a:bodyPr/>
                    <a:lstStyle/>
                    <a:p>
                      <a:pPr algn="ctr"/>
                      <a:r>
                        <a:rPr lang="fr-FR" sz="2000" dirty="0" smtClean="0"/>
                        <a:t>Avoir</a:t>
                      </a:r>
                      <a:endParaRPr lang="fr-FR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000" dirty="0" smtClean="0"/>
                        <a:t>Etre</a:t>
                      </a:r>
                      <a:endParaRPr lang="fr-FR" sz="2000" dirty="0"/>
                    </a:p>
                  </a:txBody>
                  <a:tcPr/>
                </a:tc>
              </a:tr>
              <a:tr h="1983406">
                <a:tc>
                  <a:txBody>
                    <a:bodyPr/>
                    <a:lstStyle/>
                    <a:p>
                      <a:r>
                        <a:rPr lang="fr-FR" sz="2000" dirty="0" smtClean="0"/>
                        <a:t> </a:t>
                      </a:r>
                      <a:endParaRPr lang="fr-FR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2000" dirty="0"/>
                    </a:p>
                  </a:txBody>
                  <a:tcPr/>
                </a:tc>
              </a:tr>
              <a:tr h="409274">
                <a:tc>
                  <a:txBody>
                    <a:bodyPr/>
                    <a:lstStyle/>
                    <a:p>
                      <a:pPr algn="ctr"/>
                      <a:r>
                        <a:rPr lang="fr-FR" sz="20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Aller</a:t>
                      </a:r>
                      <a:endParaRPr lang="fr-FR" sz="20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0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Faire</a:t>
                      </a:r>
                      <a:endParaRPr lang="fr-FR" sz="20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</a:tr>
              <a:tr h="1983406">
                <a:tc>
                  <a:txBody>
                    <a:bodyPr/>
                    <a:lstStyle/>
                    <a:p>
                      <a:endParaRPr lang="fr-FR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20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457200" y="2057400"/>
            <a:ext cx="40386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 smtClean="0"/>
              <a:t>Aie		Ayons</a:t>
            </a:r>
            <a:endParaRPr lang="fr-FR" sz="2800" dirty="0"/>
          </a:p>
          <a:p>
            <a:r>
              <a:rPr lang="fr-FR" sz="2800" dirty="0" smtClean="0"/>
              <a:t>Aies		Ayez</a:t>
            </a:r>
            <a:endParaRPr lang="fr-FR" sz="2800" dirty="0"/>
          </a:p>
          <a:p>
            <a:r>
              <a:rPr lang="fr-FR" sz="2800" dirty="0" smtClean="0"/>
              <a:t>Ait		Aient</a:t>
            </a:r>
            <a:endParaRPr lang="fr-FR" sz="2800" dirty="0"/>
          </a:p>
          <a:p>
            <a:endParaRPr lang="fr-FR" dirty="0"/>
          </a:p>
          <a:p>
            <a:endParaRPr lang="fr-FR" dirty="0"/>
          </a:p>
        </p:txBody>
      </p:sp>
      <p:sp>
        <p:nvSpPr>
          <p:cNvPr id="5" name="TextBox 4"/>
          <p:cNvSpPr txBox="1"/>
          <p:nvPr/>
        </p:nvSpPr>
        <p:spPr>
          <a:xfrm>
            <a:off x="4648200" y="2057400"/>
            <a:ext cx="40386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 smtClean="0"/>
              <a:t>Sois		Soyons</a:t>
            </a:r>
            <a:endParaRPr lang="fr-FR" sz="2800" dirty="0"/>
          </a:p>
          <a:p>
            <a:r>
              <a:rPr lang="fr-FR" sz="2800" dirty="0" smtClean="0"/>
              <a:t>Sois		Soyez</a:t>
            </a:r>
            <a:endParaRPr lang="fr-FR" sz="2800" dirty="0"/>
          </a:p>
          <a:p>
            <a:r>
              <a:rPr lang="fr-FR" sz="2800" dirty="0" smtClean="0"/>
              <a:t>Soit		Soient</a:t>
            </a:r>
            <a:endParaRPr lang="fr-FR" sz="2800" dirty="0"/>
          </a:p>
          <a:p>
            <a:endParaRPr lang="fr-FR" dirty="0"/>
          </a:p>
          <a:p>
            <a:endParaRPr lang="fr-FR" dirty="0"/>
          </a:p>
        </p:txBody>
      </p:sp>
      <p:sp>
        <p:nvSpPr>
          <p:cNvPr id="6" name="TextBox 5"/>
          <p:cNvSpPr txBox="1"/>
          <p:nvPr/>
        </p:nvSpPr>
        <p:spPr>
          <a:xfrm>
            <a:off x="457200" y="4343400"/>
            <a:ext cx="40386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 smtClean="0"/>
              <a:t>Aille		Allions</a:t>
            </a:r>
            <a:endParaRPr lang="fr-FR" sz="2800" dirty="0"/>
          </a:p>
          <a:p>
            <a:r>
              <a:rPr lang="fr-FR" sz="2800" dirty="0" smtClean="0"/>
              <a:t>Ailles		Alliez</a:t>
            </a:r>
            <a:endParaRPr lang="fr-FR" sz="2800" dirty="0"/>
          </a:p>
          <a:p>
            <a:r>
              <a:rPr lang="fr-FR" sz="2800" dirty="0" smtClean="0"/>
              <a:t>Aille		Allient</a:t>
            </a:r>
            <a:endParaRPr lang="fr-FR" sz="2800" dirty="0"/>
          </a:p>
          <a:p>
            <a:endParaRPr lang="fr-FR" dirty="0"/>
          </a:p>
          <a:p>
            <a:endParaRPr lang="fr-FR" dirty="0"/>
          </a:p>
        </p:txBody>
      </p:sp>
      <p:sp>
        <p:nvSpPr>
          <p:cNvPr id="7" name="TextBox 6"/>
          <p:cNvSpPr txBox="1"/>
          <p:nvPr/>
        </p:nvSpPr>
        <p:spPr>
          <a:xfrm>
            <a:off x="4637843" y="4354458"/>
            <a:ext cx="40386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800" dirty="0" smtClean="0"/>
              <a:t>Fasse	Fassions</a:t>
            </a:r>
            <a:endParaRPr lang="fr-FR" sz="2800" dirty="0"/>
          </a:p>
          <a:p>
            <a:r>
              <a:rPr lang="fr-FR" sz="2800" dirty="0" smtClean="0"/>
              <a:t>Fasses	Fassiez</a:t>
            </a:r>
            <a:endParaRPr lang="fr-FR" sz="2800" dirty="0"/>
          </a:p>
          <a:p>
            <a:r>
              <a:rPr lang="fr-FR" sz="2800" dirty="0" smtClean="0"/>
              <a:t>Fasse	Fassent</a:t>
            </a:r>
            <a:endParaRPr lang="fr-FR" sz="2800" dirty="0"/>
          </a:p>
          <a:p>
            <a:endParaRPr lang="fr-FR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216001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  <p:bldP spid="6" grpId="0"/>
      <p:bldP spid="7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Other</a:t>
            </a:r>
            <a:r>
              <a:rPr lang="fr-FR" dirty="0" smtClean="0"/>
              <a:t> </a:t>
            </a:r>
            <a:r>
              <a:rPr lang="fr-FR" dirty="0" err="1" smtClean="0"/>
              <a:t>common</a:t>
            </a:r>
            <a:r>
              <a:rPr lang="fr-FR" dirty="0" smtClean="0"/>
              <a:t> </a:t>
            </a:r>
            <a:r>
              <a:rPr lang="fr-FR" dirty="0" err="1" smtClean="0"/>
              <a:t>verbs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sz="3200" dirty="0" smtClean="0"/>
              <a:t>Pouvoir – </a:t>
            </a:r>
            <a:r>
              <a:rPr lang="fr-FR" sz="3200" dirty="0" err="1" smtClean="0"/>
              <a:t>puiss</a:t>
            </a:r>
            <a:endParaRPr lang="fr-FR" sz="3200" dirty="0" smtClean="0"/>
          </a:p>
          <a:p>
            <a:r>
              <a:rPr lang="fr-FR" sz="3200" dirty="0" smtClean="0"/>
              <a:t>Savoir – </a:t>
            </a:r>
            <a:r>
              <a:rPr lang="fr-FR" sz="3200" dirty="0" err="1" smtClean="0"/>
              <a:t>sach</a:t>
            </a:r>
            <a:endParaRPr lang="fr-FR" sz="3200" dirty="0" smtClean="0"/>
          </a:p>
          <a:p>
            <a:r>
              <a:rPr lang="fr-FR" sz="3200" dirty="0" smtClean="0"/>
              <a:t>Vouloir – </a:t>
            </a:r>
            <a:r>
              <a:rPr lang="fr-FR" sz="3200" dirty="0" err="1" smtClean="0"/>
              <a:t>veuill</a:t>
            </a:r>
            <a:endParaRPr lang="fr-FR" sz="3200" dirty="0" smtClean="0"/>
          </a:p>
          <a:p>
            <a:r>
              <a:rPr lang="fr-FR" sz="3200" dirty="0" smtClean="0"/>
              <a:t>Prendre – </a:t>
            </a:r>
            <a:r>
              <a:rPr lang="fr-FR" sz="3200" dirty="0" err="1" smtClean="0"/>
              <a:t>prenn</a:t>
            </a:r>
            <a:endParaRPr lang="fr-FR" sz="3200" dirty="0" smtClean="0"/>
          </a:p>
          <a:p>
            <a:r>
              <a:rPr lang="fr-FR" sz="3200" dirty="0" smtClean="0"/>
              <a:t>Recevoir – </a:t>
            </a:r>
            <a:r>
              <a:rPr lang="fr-FR" sz="3200" dirty="0" err="1" smtClean="0"/>
              <a:t>reçoiv</a:t>
            </a:r>
            <a:r>
              <a:rPr lang="fr-FR" sz="3200" dirty="0" smtClean="0"/>
              <a:t> </a:t>
            </a:r>
            <a:endParaRPr lang="fr-FR" sz="3200" dirty="0"/>
          </a:p>
        </p:txBody>
      </p:sp>
    </p:spTree>
    <p:extLst>
      <p:ext uri="{BB962C8B-B14F-4D97-AF65-F5344CB8AC3E}">
        <p14:creationId xmlns:p14="http://schemas.microsoft.com/office/powerpoint/2010/main" val="39121352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When</a:t>
            </a:r>
            <a:r>
              <a:rPr lang="fr-FR" dirty="0" smtClean="0"/>
              <a:t> to use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1500" indent="-457200">
              <a:buFont typeface="+mj-lt"/>
              <a:buAutoNum type="arabicPeriod"/>
            </a:pPr>
            <a:r>
              <a:rPr lang="fr-FR" sz="3200" dirty="0" err="1"/>
              <a:t>V</a:t>
            </a:r>
            <a:r>
              <a:rPr lang="fr-FR" sz="3200" dirty="0" err="1" smtClean="0"/>
              <a:t>erb</a:t>
            </a:r>
            <a:r>
              <a:rPr lang="fr-FR" sz="3200" dirty="0" smtClean="0"/>
              <a:t> or expression </a:t>
            </a:r>
            <a:r>
              <a:rPr lang="fr-FR" sz="3200" dirty="0" err="1" smtClean="0"/>
              <a:t>requires</a:t>
            </a:r>
            <a:r>
              <a:rPr lang="fr-FR" sz="3200" dirty="0" smtClean="0"/>
              <a:t> (</a:t>
            </a:r>
            <a:r>
              <a:rPr lang="fr-FR" sz="3200" dirty="0" err="1" smtClean="0"/>
              <a:t>will</a:t>
            </a:r>
            <a:r>
              <a:rPr lang="fr-FR" sz="3200" dirty="0" smtClean="0"/>
              <a:t>/</a:t>
            </a:r>
            <a:r>
              <a:rPr lang="fr-FR" sz="3200" dirty="0" err="1" smtClean="0"/>
              <a:t>doubt</a:t>
            </a:r>
            <a:r>
              <a:rPr lang="fr-FR" sz="3200" dirty="0" smtClean="0"/>
              <a:t>/</a:t>
            </a:r>
            <a:r>
              <a:rPr lang="fr-FR" sz="3200" dirty="0" err="1" smtClean="0"/>
              <a:t>emotion</a:t>
            </a:r>
            <a:r>
              <a:rPr lang="fr-FR" sz="3200" dirty="0" smtClean="0"/>
              <a:t>)</a:t>
            </a:r>
          </a:p>
          <a:p>
            <a:pPr marL="571500" indent="-457200">
              <a:buFont typeface="+mj-lt"/>
              <a:buAutoNum type="arabicPeriod"/>
            </a:pPr>
            <a:r>
              <a:rPr lang="fr-FR" sz="3200" dirty="0" err="1" smtClean="0"/>
              <a:t>Two</a:t>
            </a:r>
            <a:r>
              <a:rPr lang="fr-FR" sz="3200" dirty="0" smtClean="0"/>
              <a:t> </a:t>
            </a:r>
            <a:r>
              <a:rPr lang="fr-FR" sz="3200" dirty="0" err="1" smtClean="0"/>
              <a:t>separate</a:t>
            </a:r>
            <a:r>
              <a:rPr lang="fr-FR" sz="3200" dirty="0" smtClean="0"/>
              <a:t> </a:t>
            </a:r>
            <a:r>
              <a:rPr lang="fr-FR" sz="3200" dirty="0" err="1" smtClean="0"/>
              <a:t>subjects</a:t>
            </a:r>
            <a:r>
              <a:rPr lang="fr-FR" sz="3200" dirty="0" smtClean="0"/>
              <a:t> are </a:t>
            </a:r>
            <a:r>
              <a:rPr lang="fr-FR" sz="3200" dirty="0" err="1" smtClean="0"/>
              <a:t>used</a:t>
            </a:r>
            <a:endParaRPr lang="fr-FR" sz="3200" dirty="0" smtClean="0"/>
          </a:p>
          <a:p>
            <a:pPr marL="571500" indent="-457200">
              <a:buFont typeface="+mj-lt"/>
              <a:buAutoNum type="arabicPeriod"/>
            </a:pPr>
            <a:r>
              <a:rPr lang="fr-FR" sz="3200" dirty="0" smtClean="0"/>
              <a:t>There </a:t>
            </a:r>
            <a:r>
              <a:rPr lang="fr-FR" sz="3200" dirty="0" err="1" smtClean="0"/>
              <a:t>is</a:t>
            </a:r>
            <a:r>
              <a:rPr lang="fr-FR" sz="3200" dirty="0" smtClean="0"/>
              <a:t> a </a:t>
            </a:r>
            <a:r>
              <a:rPr lang="fr-FR" sz="3200" b="1" i="1" dirty="0" smtClean="0"/>
              <a:t>que</a:t>
            </a:r>
          </a:p>
          <a:p>
            <a:pPr marL="571500" indent="-457200">
              <a:buFont typeface="+mj-lt"/>
              <a:buAutoNum type="arabicPeriod"/>
            </a:pPr>
            <a:endParaRPr lang="fr-FR" sz="3200" i="1" dirty="0"/>
          </a:p>
          <a:p>
            <a:pPr marL="114300" indent="0">
              <a:buNone/>
            </a:pPr>
            <a:r>
              <a:rPr lang="fr-FR" sz="3200" i="1" dirty="0" smtClean="0"/>
              <a:t>Modèle:  Je veut que tu </a:t>
            </a:r>
            <a:r>
              <a:rPr lang="fr-FR" sz="3200" b="1" i="1" dirty="0" smtClean="0"/>
              <a:t>sois</a:t>
            </a:r>
            <a:r>
              <a:rPr lang="fr-FR" sz="3200" i="1" dirty="0" smtClean="0"/>
              <a:t> gentil.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276600" y="5073134"/>
            <a:ext cx="609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smtClean="0"/>
              <a:t>#1</a:t>
            </a:r>
            <a:endParaRPr lang="fr-FR" dirty="0"/>
          </a:p>
        </p:txBody>
      </p:sp>
      <p:sp>
        <p:nvSpPr>
          <p:cNvPr id="5" name="TextBox 4"/>
          <p:cNvSpPr txBox="1"/>
          <p:nvPr/>
        </p:nvSpPr>
        <p:spPr>
          <a:xfrm>
            <a:off x="2438400" y="5084231"/>
            <a:ext cx="609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smtClean="0"/>
              <a:t>#2</a:t>
            </a:r>
            <a:endParaRPr lang="fr-FR" dirty="0"/>
          </a:p>
        </p:txBody>
      </p:sp>
      <p:sp>
        <p:nvSpPr>
          <p:cNvPr id="6" name="TextBox 5"/>
          <p:cNvSpPr txBox="1"/>
          <p:nvPr/>
        </p:nvSpPr>
        <p:spPr>
          <a:xfrm>
            <a:off x="4779146" y="5084231"/>
            <a:ext cx="609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smtClean="0"/>
              <a:t>#2</a:t>
            </a:r>
            <a:endParaRPr lang="fr-FR" dirty="0"/>
          </a:p>
        </p:txBody>
      </p:sp>
      <p:sp>
        <p:nvSpPr>
          <p:cNvPr id="7" name="TextBox 6"/>
          <p:cNvSpPr txBox="1"/>
          <p:nvPr/>
        </p:nvSpPr>
        <p:spPr>
          <a:xfrm>
            <a:off x="4169546" y="5084231"/>
            <a:ext cx="609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smtClean="0"/>
              <a:t>#3</a:t>
            </a:r>
            <a:endParaRPr lang="fr-FR" dirty="0"/>
          </a:p>
        </p:txBody>
      </p:sp>
      <p:sp>
        <p:nvSpPr>
          <p:cNvPr id="13" name="TextBox 12"/>
          <p:cNvSpPr txBox="1"/>
          <p:nvPr/>
        </p:nvSpPr>
        <p:spPr>
          <a:xfrm>
            <a:off x="5095783" y="5527933"/>
            <a:ext cx="156542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 err="1" smtClean="0"/>
              <a:t>subjunctive</a:t>
            </a:r>
            <a:endParaRPr lang="fr-FR" dirty="0"/>
          </a:p>
        </p:txBody>
      </p:sp>
      <p:sp>
        <p:nvSpPr>
          <p:cNvPr id="14" name="Up Arrow 13"/>
          <p:cNvSpPr/>
          <p:nvPr/>
        </p:nvSpPr>
        <p:spPr>
          <a:xfrm>
            <a:off x="5791200" y="5084230"/>
            <a:ext cx="76200" cy="438017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00218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Le subjonctif s’Exprime…</a:t>
            </a:r>
            <a:endParaRPr lang="fr-FR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42434174"/>
              </p:ext>
            </p:extLst>
          </p:nvPr>
        </p:nvGraphicFramePr>
        <p:xfrm>
          <a:off x="457200" y="1752600"/>
          <a:ext cx="8229600" cy="4124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Will – La volonté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smtClean="0"/>
                        <a:t>Emotion – L’émotion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285750" indent="-285750">
                        <a:buFontTx/>
                        <a:buChar char="-"/>
                      </a:pPr>
                      <a:endParaRPr lang="fr-FR" sz="2000" dirty="0" smtClean="0"/>
                    </a:p>
                    <a:p>
                      <a:pPr marL="285750" indent="-285750">
                        <a:buFontTx/>
                        <a:buChar char="-"/>
                      </a:pPr>
                      <a:endParaRPr lang="fr-FR" sz="2000" dirty="0" smtClean="0"/>
                    </a:p>
                    <a:p>
                      <a:pPr marL="285750" indent="-285750">
                        <a:buFontTx/>
                        <a:buChar char="-"/>
                      </a:pPr>
                      <a:endParaRPr lang="fr-FR" sz="2000" dirty="0" smtClean="0"/>
                    </a:p>
                    <a:p>
                      <a:pPr marL="285750" indent="-285750">
                        <a:buFontTx/>
                        <a:buChar char="-"/>
                      </a:pPr>
                      <a:endParaRPr lang="fr-FR" sz="2000" dirty="0" smtClean="0"/>
                    </a:p>
                    <a:p>
                      <a:pPr marL="285750" indent="-285750">
                        <a:buFontTx/>
                        <a:buChar char="-"/>
                      </a:pPr>
                      <a:endParaRPr lang="fr-FR" sz="2000" dirty="0" smtClean="0"/>
                    </a:p>
                    <a:p>
                      <a:pPr marL="285750" indent="-285750">
                        <a:buFontTx/>
                        <a:buChar char="-"/>
                      </a:pPr>
                      <a:endParaRPr lang="fr-FR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 algn="l" defTabSz="914400" rtl="0" eaLnBrk="1" latinLnBrk="0" hangingPunct="1">
                        <a:buFontTx/>
                        <a:buChar char="-"/>
                      </a:pPr>
                      <a:endParaRPr lang="fr-FR" sz="20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1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Doubt</a:t>
                      </a:r>
                      <a:r>
                        <a:rPr lang="fr-FR" sz="1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– la doute </a:t>
                      </a:r>
                      <a:endParaRPr lang="fr-FR" sz="18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285750" indent="-285750" algn="l" defTabSz="914400" rtl="0" eaLnBrk="1" latinLnBrk="0" hangingPunct="1">
                        <a:buFontTx/>
                        <a:buChar char="-"/>
                      </a:pPr>
                      <a:endParaRPr lang="fr-FR" sz="2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 smtClean="0"/>
                    </a:p>
                    <a:p>
                      <a:endParaRPr lang="fr-FR" dirty="0" smtClean="0"/>
                    </a:p>
                    <a:p>
                      <a:endParaRPr lang="fr-FR" dirty="0" smtClean="0"/>
                    </a:p>
                    <a:p>
                      <a:endParaRPr lang="fr-FR" dirty="0" smtClean="0"/>
                    </a:p>
                    <a:p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457200" y="2133600"/>
            <a:ext cx="4038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fr-FR" sz="2000" dirty="0"/>
              <a:t>Demander que</a:t>
            </a:r>
          </a:p>
          <a:p>
            <a:pPr marL="285750" indent="-285750">
              <a:buFontTx/>
              <a:buChar char="-"/>
            </a:pPr>
            <a:r>
              <a:rPr lang="fr-FR" sz="2000" dirty="0"/>
              <a:t>Désirer que</a:t>
            </a:r>
          </a:p>
          <a:p>
            <a:pPr marL="285750" indent="-285750">
              <a:buFontTx/>
              <a:buChar char="-"/>
            </a:pPr>
            <a:r>
              <a:rPr lang="fr-FR" sz="2000" dirty="0"/>
              <a:t>Exiger que (</a:t>
            </a:r>
            <a:r>
              <a:rPr lang="fr-FR" sz="2000" i="1" dirty="0" err="1"/>
              <a:t>demand</a:t>
            </a:r>
            <a:r>
              <a:rPr lang="fr-FR" sz="2000" dirty="0"/>
              <a:t>)</a:t>
            </a:r>
          </a:p>
          <a:p>
            <a:pPr marL="285750" indent="-285750">
              <a:buFontTx/>
              <a:buChar char="-"/>
            </a:pPr>
            <a:r>
              <a:rPr lang="fr-FR" sz="2000" dirty="0"/>
              <a:t>Préférer que</a:t>
            </a:r>
          </a:p>
          <a:p>
            <a:pPr marL="285750" indent="-285750">
              <a:buFontTx/>
              <a:buChar char="-"/>
            </a:pPr>
            <a:r>
              <a:rPr lang="fr-FR" sz="2000" dirty="0"/>
              <a:t>Suggérer que </a:t>
            </a:r>
          </a:p>
          <a:p>
            <a:pPr marL="285750" indent="-285750">
              <a:buFontTx/>
              <a:buChar char="-"/>
            </a:pPr>
            <a:r>
              <a:rPr lang="fr-FR" sz="2000" dirty="0"/>
              <a:t>Vouloir que</a:t>
            </a:r>
          </a:p>
          <a:p>
            <a:endParaRPr lang="fr-FR" dirty="0"/>
          </a:p>
        </p:txBody>
      </p:sp>
      <p:sp>
        <p:nvSpPr>
          <p:cNvPr id="5" name="TextBox 4"/>
          <p:cNvSpPr txBox="1"/>
          <p:nvPr/>
        </p:nvSpPr>
        <p:spPr>
          <a:xfrm>
            <a:off x="4572000" y="2124255"/>
            <a:ext cx="40386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fr-FR" sz="2000" dirty="0">
                <a:solidFill>
                  <a:schemeClr val="dk1"/>
                </a:solidFill>
              </a:rPr>
              <a:t>Aimer que</a:t>
            </a:r>
          </a:p>
          <a:p>
            <a:pPr marL="285750" indent="-285750">
              <a:buFontTx/>
              <a:buChar char="-"/>
            </a:pPr>
            <a:r>
              <a:rPr lang="fr-FR" sz="2000" dirty="0">
                <a:solidFill>
                  <a:schemeClr val="dk1"/>
                </a:solidFill>
              </a:rPr>
              <a:t>Avoir peur que</a:t>
            </a:r>
          </a:p>
          <a:p>
            <a:pPr marL="285750" indent="-285750">
              <a:buFontTx/>
              <a:buChar char="-"/>
            </a:pPr>
            <a:r>
              <a:rPr lang="fr-FR" sz="2000" dirty="0">
                <a:solidFill>
                  <a:schemeClr val="dk1"/>
                </a:solidFill>
              </a:rPr>
              <a:t>Etre content(e)/ désolé(e)/ étonné(e)/ fâché(e)/fier(e)/ ravi(e)</a:t>
            </a:r>
          </a:p>
          <a:p>
            <a:pPr marL="285750" indent="-285750">
              <a:buFontTx/>
              <a:buChar char="-"/>
            </a:pPr>
            <a:r>
              <a:rPr lang="fr-FR" sz="2000" dirty="0">
                <a:solidFill>
                  <a:schemeClr val="dk1"/>
                </a:solidFill>
              </a:rPr>
              <a:t>Regretter que</a:t>
            </a:r>
          </a:p>
          <a:p>
            <a:endParaRPr lang="fr-FR" dirty="0"/>
          </a:p>
        </p:txBody>
      </p:sp>
      <p:sp>
        <p:nvSpPr>
          <p:cNvPr id="6" name="TextBox 5"/>
          <p:cNvSpPr txBox="1"/>
          <p:nvPr/>
        </p:nvSpPr>
        <p:spPr>
          <a:xfrm>
            <a:off x="457200" y="4419600"/>
            <a:ext cx="4038600" cy="16004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fr-FR" sz="2000" dirty="0">
                <a:solidFill>
                  <a:schemeClr val="dk1"/>
                </a:solidFill>
              </a:rPr>
              <a:t>Douter que</a:t>
            </a:r>
          </a:p>
          <a:p>
            <a:pPr marL="285750" indent="-285750">
              <a:buFontTx/>
              <a:buChar char="-"/>
            </a:pPr>
            <a:r>
              <a:rPr lang="fr-FR" sz="2000" dirty="0">
                <a:solidFill>
                  <a:schemeClr val="dk1"/>
                </a:solidFill>
              </a:rPr>
              <a:t>Ne croire pas que</a:t>
            </a:r>
          </a:p>
          <a:p>
            <a:pPr marL="285750" indent="-285750">
              <a:buFontTx/>
              <a:buChar char="-"/>
            </a:pPr>
            <a:r>
              <a:rPr lang="fr-FR" sz="2000" dirty="0">
                <a:solidFill>
                  <a:schemeClr val="dk1"/>
                </a:solidFill>
              </a:rPr>
              <a:t>Sembler que</a:t>
            </a:r>
          </a:p>
          <a:p>
            <a:pPr marL="285750" indent="-285750">
              <a:buFontTx/>
              <a:buChar char="-"/>
            </a:pPr>
            <a:r>
              <a:rPr lang="fr-FR" sz="2000" dirty="0">
                <a:solidFill>
                  <a:schemeClr val="dk1"/>
                </a:solidFill>
              </a:rPr>
              <a:t>N’être pas vrai/sûr/évident 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9209819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  <p:bldP spid="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Negative</a:t>
            </a:r>
            <a:r>
              <a:rPr lang="fr-FR" dirty="0" smtClean="0"/>
              <a:t> or questions </a:t>
            </a:r>
            <a:r>
              <a:rPr lang="fr-FR" dirty="0" err="1" smtClean="0"/>
              <a:t>only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sz="3200" dirty="0"/>
          </a:p>
          <a:p>
            <a:r>
              <a:rPr lang="en-US" sz="3200" dirty="0" err="1" smtClean="0"/>
              <a:t>Croire</a:t>
            </a:r>
            <a:endParaRPr lang="en-US" sz="3200" dirty="0" smtClean="0"/>
          </a:p>
          <a:p>
            <a:r>
              <a:rPr lang="en-US" sz="3200" dirty="0" err="1" smtClean="0"/>
              <a:t>Espérer</a:t>
            </a:r>
            <a:endParaRPr lang="en-US" sz="3200" dirty="0" smtClean="0"/>
          </a:p>
          <a:p>
            <a:r>
              <a:rPr lang="en-US" sz="3200" dirty="0" err="1" smtClean="0"/>
              <a:t>Penser</a:t>
            </a:r>
            <a:r>
              <a:rPr lang="en-US" sz="3200" dirty="0" smtClean="0"/>
              <a:t> </a:t>
            </a:r>
            <a:endParaRPr lang="fr-FR" sz="3200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125766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Common expressions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600200"/>
            <a:ext cx="8991600" cy="5257800"/>
          </a:xfrm>
        </p:spPr>
        <p:txBody>
          <a:bodyPr>
            <a:normAutofit/>
          </a:bodyPr>
          <a:lstStyle/>
          <a:p>
            <a:r>
              <a:rPr lang="fr-FR" sz="2800" dirty="0" smtClean="0"/>
              <a:t>Ce n’est pas la peine que…  </a:t>
            </a:r>
            <a:r>
              <a:rPr lang="fr-FR" sz="2800" i="1" dirty="0" err="1" smtClean="0"/>
              <a:t>It’s</a:t>
            </a:r>
            <a:r>
              <a:rPr lang="fr-FR" sz="2800" i="1" dirty="0" smtClean="0"/>
              <a:t> not </a:t>
            </a:r>
            <a:r>
              <a:rPr lang="fr-FR" sz="2800" i="1" dirty="0" err="1" smtClean="0"/>
              <a:t>worth</a:t>
            </a:r>
            <a:r>
              <a:rPr lang="fr-FR" sz="2800" i="1" dirty="0" smtClean="0"/>
              <a:t> the effort…</a:t>
            </a:r>
          </a:p>
          <a:p>
            <a:r>
              <a:rPr lang="fr-FR" sz="2800" dirty="0" smtClean="0"/>
              <a:t>Il est bon que…   </a:t>
            </a:r>
            <a:r>
              <a:rPr lang="fr-FR" sz="2800" i="1" dirty="0" smtClean="0"/>
              <a:t>It </a:t>
            </a:r>
            <a:r>
              <a:rPr lang="fr-FR" sz="2800" i="1" dirty="0" err="1" smtClean="0"/>
              <a:t>is</a:t>
            </a:r>
            <a:r>
              <a:rPr lang="fr-FR" sz="2800" i="1" dirty="0" smtClean="0"/>
              <a:t> good </a:t>
            </a:r>
            <a:r>
              <a:rPr lang="fr-FR" sz="2800" i="1" dirty="0" err="1" smtClean="0"/>
              <a:t>that</a:t>
            </a:r>
            <a:r>
              <a:rPr lang="fr-FR" sz="2800" i="1" dirty="0" smtClean="0"/>
              <a:t>…</a:t>
            </a:r>
          </a:p>
          <a:p>
            <a:r>
              <a:rPr lang="fr-FR" sz="2800" dirty="0" smtClean="0"/>
              <a:t>Il est dommage que…   </a:t>
            </a:r>
            <a:r>
              <a:rPr lang="fr-FR" sz="2800" i="1" dirty="0" smtClean="0"/>
              <a:t>It </a:t>
            </a:r>
            <a:r>
              <a:rPr lang="fr-FR" sz="2800" i="1" dirty="0" err="1" smtClean="0"/>
              <a:t>is</a:t>
            </a:r>
            <a:r>
              <a:rPr lang="fr-FR" sz="2800" i="1" dirty="0" smtClean="0"/>
              <a:t> a </a:t>
            </a:r>
            <a:r>
              <a:rPr lang="fr-FR" sz="2800" i="1" dirty="0" err="1" smtClean="0"/>
              <a:t>shame</a:t>
            </a:r>
            <a:r>
              <a:rPr lang="fr-FR" sz="2800" i="1" dirty="0" smtClean="0"/>
              <a:t> </a:t>
            </a:r>
            <a:r>
              <a:rPr lang="fr-FR" sz="2800" i="1" dirty="0" err="1" smtClean="0"/>
              <a:t>that</a:t>
            </a:r>
            <a:r>
              <a:rPr lang="fr-FR" sz="2800" i="1" dirty="0" smtClean="0"/>
              <a:t>…</a:t>
            </a:r>
          </a:p>
          <a:p>
            <a:r>
              <a:rPr lang="fr-FR" sz="2800" dirty="0" smtClean="0"/>
              <a:t>Il est essentiel que… </a:t>
            </a:r>
            <a:r>
              <a:rPr lang="fr-FR" sz="2800" i="1" dirty="0"/>
              <a:t>It </a:t>
            </a:r>
            <a:r>
              <a:rPr lang="fr-FR" sz="2800" i="1" dirty="0" err="1"/>
              <a:t>is</a:t>
            </a:r>
            <a:r>
              <a:rPr lang="fr-FR" sz="2800" i="1" dirty="0"/>
              <a:t> </a:t>
            </a:r>
            <a:r>
              <a:rPr lang="fr-FR" sz="2800" i="1" dirty="0" err="1" smtClean="0"/>
              <a:t>esssential</a:t>
            </a:r>
            <a:r>
              <a:rPr lang="fr-FR" sz="2800" i="1" dirty="0" smtClean="0"/>
              <a:t> </a:t>
            </a:r>
            <a:r>
              <a:rPr lang="fr-FR" sz="2800" i="1" dirty="0" err="1" smtClean="0"/>
              <a:t>that</a:t>
            </a:r>
            <a:r>
              <a:rPr lang="fr-FR" sz="2800" i="1" dirty="0" smtClean="0"/>
              <a:t>…</a:t>
            </a:r>
          </a:p>
          <a:p>
            <a:r>
              <a:rPr lang="fr-FR" sz="2800" dirty="0" smtClean="0"/>
              <a:t>Il est étonnant que… </a:t>
            </a:r>
            <a:r>
              <a:rPr lang="fr-FR" sz="2800" i="1" dirty="0"/>
              <a:t>It </a:t>
            </a:r>
            <a:r>
              <a:rPr lang="fr-FR" sz="2800" i="1" dirty="0" err="1"/>
              <a:t>is</a:t>
            </a:r>
            <a:r>
              <a:rPr lang="fr-FR" sz="2800" i="1" dirty="0"/>
              <a:t> </a:t>
            </a:r>
            <a:r>
              <a:rPr lang="fr-FR" sz="2800" i="1" dirty="0" err="1" smtClean="0"/>
              <a:t>surprising</a:t>
            </a:r>
            <a:r>
              <a:rPr lang="fr-FR" sz="2800" i="1" dirty="0" smtClean="0"/>
              <a:t> </a:t>
            </a:r>
            <a:r>
              <a:rPr lang="fr-FR" sz="2800" i="1" dirty="0" err="1" smtClean="0"/>
              <a:t>that</a:t>
            </a:r>
            <a:r>
              <a:rPr lang="fr-FR" sz="2800" dirty="0" smtClean="0"/>
              <a:t>…</a:t>
            </a:r>
          </a:p>
          <a:p>
            <a:r>
              <a:rPr lang="fr-FR" sz="2800" dirty="0" smtClean="0"/>
              <a:t>Il est important que… </a:t>
            </a:r>
            <a:r>
              <a:rPr lang="fr-FR" sz="2800" i="1" dirty="0"/>
              <a:t>It </a:t>
            </a:r>
            <a:r>
              <a:rPr lang="fr-FR" sz="2800" i="1" dirty="0" err="1"/>
              <a:t>is</a:t>
            </a:r>
            <a:r>
              <a:rPr lang="fr-FR" sz="2800" i="1" dirty="0"/>
              <a:t> </a:t>
            </a:r>
            <a:r>
              <a:rPr lang="fr-FR" sz="2800" i="1" dirty="0" smtClean="0"/>
              <a:t>important </a:t>
            </a:r>
            <a:r>
              <a:rPr lang="fr-FR" sz="2800" i="1" dirty="0" err="1" smtClean="0"/>
              <a:t>that</a:t>
            </a:r>
            <a:r>
              <a:rPr lang="fr-FR" sz="2800" dirty="0" smtClean="0"/>
              <a:t>…</a:t>
            </a:r>
          </a:p>
          <a:p>
            <a:r>
              <a:rPr lang="fr-FR" sz="2800" dirty="0" smtClean="0"/>
              <a:t>Il est indispensable que… </a:t>
            </a:r>
            <a:r>
              <a:rPr lang="fr-FR" sz="2800" i="1" dirty="0"/>
              <a:t>It </a:t>
            </a:r>
            <a:r>
              <a:rPr lang="fr-FR" sz="2800" i="1" dirty="0" err="1"/>
              <a:t>is</a:t>
            </a:r>
            <a:r>
              <a:rPr lang="fr-FR" sz="2800" i="1" dirty="0"/>
              <a:t> </a:t>
            </a:r>
            <a:r>
              <a:rPr lang="fr-FR" sz="2800" i="1" dirty="0" smtClean="0"/>
              <a:t>essential </a:t>
            </a:r>
            <a:r>
              <a:rPr lang="fr-FR" sz="2800" i="1" dirty="0" err="1" smtClean="0"/>
              <a:t>that</a:t>
            </a:r>
            <a:r>
              <a:rPr lang="fr-FR" sz="2800" dirty="0" smtClean="0"/>
              <a:t>…</a:t>
            </a:r>
          </a:p>
          <a:p>
            <a:r>
              <a:rPr lang="fr-FR" sz="2800" dirty="0" smtClean="0"/>
              <a:t>Il est nécessaire que… </a:t>
            </a:r>
            <a:r>
              <a:rPr lang="fr-FR" sz="2800" i="1" dirty="0"/>
              <a:t>It </a:t>
            </a:r>
            <a:r>
              <a:rPr lang="fr-FR" sz="2800" i="1" dirty="0" err="1"/>
              <a:t>is</a:t>
            </a:r>
            <a:r>
              <a:rPr lang="fr-FR" sz="2800" i="1" dirty="0"/>
              <a:t> </a:t>
            </a:r>
            <a:r>
              <a:rPr lang="fr-FR" sz="2800" i="1" dirty="0" err="1" smtClean="0"/>
              <a:t>necessary</a:t>
            </a:r>
            <a:r>
              <a:rPr lang="fr-FR" sz="2800" i="1" dirty="0" smtClean="0"/>
              <a:t> </a:t>
            </a:r>
            <a:r>
              <a:rPr lang="fr-FR" sz="2800" i="1" dirty="0" err="1" smtClean="0"/>
              <a:t>that</a:t>
            </a:r>
            <a:r>
              <a:rPr lang="fr-FR" sz="2800" dirty="0" smtClean="0"/>
              <a:t>…</a:t>
            </a:r>
          </a:p>
          <a:p>
            <a:r>
              <a:rPr lang="fr-FR" sz="2800" dirty="0" smtClean="0"/>
              <a:t>Il est possible que… </a:t>
            </a:r>
            <a:r>
              <a:rPr lang="fr-FR" sz="2800" i="1" dirty="0"/>
              <a:t>It </a:t>
            </a:r>
            <a:r>
              <a:rPr lang="fr-FR" sz="2800" i="1" dirty="0" err="1"/>
              <a:t>is</a:t>
            </a:r>
            <a:r>
              <a:rPr lang="fr-FR" sz="2800" i="1" dirty="0"/>
              <a:t> </a:t>
            </a:r>
            <a:r>
              <a:rPr lang="fr-FR" sz="2800" i="1" dirty="0" smtClean="0"/>
              <a:t>possible </a:t>
            </a:r>
            <a:r>
              <a:rPr lang="fr-FR" sz="2800" i="1" dirty="0" err="1" smtClean="0"/>
              <a:t>that</a:t>
            </a:r>
            <a:r>
              <a:rPr lang="fr-FR" sz="2800" dirty="0" smtClean="0"/>
              <a:t>…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7050181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/>
              <a:t>The </a:t>
            </a:r>
            <a:r>
              <a:rPr lang="fr-FR" dirty="0" err="1"/>
              <a:t>two</a:t>
            </a:r>
            <a:r>
              <a:rPr lang="fr-FR" dirty="0"/>
              <a:t> </a:t>
            </a:r>
            <a:r>
              <a:rPr lang="fr-FR" dirty="0" err="1"/>
              <a:t>most</a:t>
            </a:r>
            <a:r>
              <a:rPr lang="fr-FR" dirty="0"/>
              <a:t> </a:t>
            </a:r>
            <a:r>
              <a:rPr lang="fr-FR" dirty="0" err="1"/>
              <a:t>common</a:t>
            </a:r>
            <a:r>
              <a:rPr lang="fr-FR" dirty="0"/>
              <a:t> expressions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 dirty="0"/>
          </a:p>
          <a:p>
            <a:r>
              <a:rPr lang="fr-FR" sz="3200" dirty="0"/>
              <a:t>Il faut que</a:t>
            </a:r>
            <a:r>
              <a:rPr lang="fr-FR" sz="3200" dirty="0" smtClean="0"/>
              <a:t>…  </a:t>
            </a:r>
            <a:r>
              <a:rPr lang="fr-FR" sz="3200" i="1" dirty="0" smtClean="0"/>
              <a:t>It </a:t>
            </a:r>
            <a:r>
              <a:rPr lang="fr-FR" sz="3200" i="1" dirty="0" err="1" smtClean="0"/>
              <a:t>is</a:t>
            </a:r>
            <a:r>
              <a:rPr lang="fr-FR" sz="3200" i="1" dirty="0" smtClean="0"/>
              <a:t> </a:t>
            </a:r>
            <a:r>
              <a:rPr lang="fr-FR" sz="3200" i="1" dirty="0" err="1" smtClean="0"/>
              <a:t>necessary</a:t>
            </a:r>
            <a:r>
              <a:rPr lang="fr-FR" sz="3200" i="1" dirty="0" smtClean="0"/>
              <a:t> </a:t>
            </a:r>
            <a:r>
              <a:rPr lang="fr-FR" sz="3200" i="1" dirty="0" err="1" smtClean="0"/>
              <a:t>that</a:t>
            </a:r>
            <a:r>
              <a:rPr lang="fr-FR" sz="3200" dirty="0" smtClean="0"/>
              <a:t>…</a:t>
            </a:r>
          </a:p>
          <a:p>
            <a:pPr lvl="1"/>
            <a:r>
              <a:rPr lang="fr-FR" sz="2800" dirty="0" smtClean="0"/>
              <a:t>Il fallait que… </a:t>
            </a:r>
            <a:r>
              <a:rPr lang="fr-FR" sz="2800" i="1" dirty="0" smtClean="0"/>
              <a:t>It </a:t>
            </a:r>
            <a:r>
              <a:rPr lang="fr-FR" sz="2800" i="1" dirty="0" err="1" smtClean="0"/>
              <a:t>was</a:t>
            </a:r>
            <a:r>
              <a:rPr lang="fr-FR" sz="2800" i="1" dirty="0" smtClean="0"/>
              <a:t> </a:t>
            </a:r>
            <a:r>
              <a:rPr lang="fr-FR" sz="2800" i="1" dirty="0" err="1" smtClean="0"/>
              <a:t>necessary</a:t>
            </a:r>
            <a:r>
              <a:rPr lang="fr-FR" sz="2800" i="1" dirty="0" smtClean="0"/>
              <a:t> </a:t>
            </a:r>
            <a:r>
              <a:rPr lang="fr-FR" sz="2800" i="1" dirty="0" err="1" smtClean="0"/>
              <a:t>that</a:t>
            </a:r>
            <a:r>
              <a:rPr lang="fr-FR" sz="2800" dirty="0" smtClean="0"/>
              <a:t>…</a:t>
            </a:r>
            <a:endParaRPr lang="fr-FR" sz="2800" dirty="0"/>
          </a:p>
          <a:p>
            <a:endParaRPr lang="fr-FR" sz="3200" dirty="0"/>
          </a:p>
          <a:p>
            <a:r>
              <a:rPr lang="fr-FR" sz="3200" dirty="0"/>
              <a:t>Il vaut mieux que</a:t>
            </a:r>
            <a:r>
              <a:rPr lang="fr-FR" sz="3200" dirty="0" smtClean="0"/>
              <a:t>…  </a:t>
            </a:r>
            <a:r>
              <a:rPr lang="fr-FR" sz="3200" i="1" dirty="0" smtClean="0"/>
              <a:t>It </a:t>
            </a:r>
            <a:r>
              <a:rPr lang="fr-FR" sz="3200" i="1" dirty="0" err="1" smtClean="0"/>
              <a:t>is</a:t>
            </a:r>
            <a:r>
              <a:rPr lang="fr-FR" sz="3200" i="1" dirty="0" smtClean="0"/>
              <a:t> </a:t>
            </a:r>
            <a:r>
              <a:rPr lang="fr-FR" sz="3200" i="1" dirty="0" err="1" smtClean="0"/>
              <a:t>better</a:t>
            </a:r>
            <a:r>
              <a:rPr lang="fr-FR" sz="3200" i="1" dirty="0" smtClean="0"/>
              <a:t> </a:t>
            </a:r>
            <a:r>
              <a:rPr lang="fr-FR" sz="3200" i="1" dirty="0" err="1" smtClean="0"/>
              <a:t>that</a:t>
            </a:r>
            <a:r>
              <a:rPr lang="fr-FR" sz="3200" dirty="0" smtClean="0"/>
              <a:t>…</a:t>
            </a:r>
          </a:p>
          <a:p>
            <a:pPr lvl="1"/>
            <a:r>
              <a:rPr lang="fr-FR" sz="2800" dirty="0" smtClean="0"/>
              <a:t>Il valait mieux que…  </a:t>
            </a:r>
            <a:r>
              <a:rPr lang="fr-FR" sz="2800" i="1" dirty="0" smtClean="0"/>
              <a:t>It </a:t>
            </a:r>
            <a:r>
              <a:rPr lang="fr-FR" sz="2800" i="1" dirty="0" err="1" smtClean="0"/>
              <a:t>was</a:t>
            </a:r>
            <a:r>
              <a:rPr lang="fr-FR" sz="2800" i="1" dirty="0" smtClean="0"/>
              <a:t> </a:t>
            </a:r>
            <a:r>
              <a:rPr lang="fr-FR" sz="2800" i="1" dirty="0" err="1" smtClean="0"/>
              <a:t>better</a:t>
            </a:r>
            <a:r>
              <a:rPr lang="fr-FR" sz="2800" i="1" dirty="0" smtClean="0"/>
              <a:t> </a:t>
            </a:r>
            <a:r>
              <a:rPr lang="fr-FR" sz="2800" i="1" dirty="0" err="1" smtClean="0"/>
              <a:t>that</a:t>
            </a:r>
            <a:r>
              <a:rPr lang="fr-FR" sz="2800" i="1" dirty="0" smtClean="0"/>
              <a:t>…</a:t>
            </a:r>
            <a:endParaRPr lang="fr-FR" sz="2800" i="1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7975523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Formation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sz="3200" dirty="0" err="1" smtClean="0"/>
              <a:t>Take</a:t>
            </a:r>
            <a:r>
              <a:rPr lang="fr-FR" sz="3200" dirty="0" smtClean="0"/>
              <a:t> ils/elles stem of </a:t>
            </a:r>
            <a:r>
              <a:rPr lang="fr-FR" sz="3200" dirty="0" err="1" smtClean="0"/>
              <a:t>present</a:t>
            </a:r>
            <a:r>
              <a:rPr lang="fr-FR" sz="3200" dirty="0" smtClean="0"/>
              <a:t> to </a:t>
            </a:r>
            <a:r>
              <a:rPr lang="fr-FR" sz="3200" dirty="0" err="1" smtClean="0"/>
              <a:t>add</a:t>
            </a:r>
            <a:r>
              <a:rPr lang="fr-FR" sz="3200" dirty="0" smtClean="0"/>
              <a:t> </a:t>
            </a:r>
            <a:r>
              <a:rPr lang="fr-FR" sz="3200" dirty="0" err="1" smtClean="0"/>
              <a:t>subjunctive</a:t>
            </a:r>
            <a:r>
              <a:rPr lang="fr-FR" sz="3200" dirty="0" smtClean="0"/>
              <a:t> </a:t>
            </a:r>
            <a:r>
              <a:rPr lang="fr-FR" sz="3200" dirty="0" err="1" smtClean="0"/>
              <a:t>endings</a:t>
            </a:r>
            <a:endParaRPr lang="fr-FR" sz="3200" dirty="0" smtClean="0"/>
          </a:p>
          <a:p>
            <a:endParaRPr lang="fr-FR" sz="3200" dirty="0"/>
          </a:p>
          <a:p>
            <a:r>
              <a:rPr lang="fr-FR" sz="3200" dirty="0" smtClean="0"/>
              <a:t>For nous/vous, use imparfait </a:t>
            </a:r>
            <a:r>
              <a:rPr lang="fr-FR" sz="3200" dirty="0" err="1" smtClean="0"/>
              <a:t>forms</a:t>
            </a:r>
            <a:endParaRPr lang="fr-FR" sz="3200" dirty="0"/>
          </a:p>
        </p:txBody>
      </p:sp>
    </p:spTree>
    <p:extLst>
      <p:ext uri="{BB962C8B-B14F-4D97-AF65-F5344CB8AC3E}">
        <p14:creationId xmlns:p14="http://schemas.microsoft.com/office/powerpoint/2010/main" val="27718095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Terminaisons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fontAlgn="t"/>
            <a:endParaRPr lang="en-US" dirty="0"/>
          </a:p>
          <a:p>
            <a:pPr fontAlgn="t"/>
            <a:r>
              <a:rPr lang="en-US" sz="3200" b="1" dirty="0"/>
              <a:t>e</a:t>
            </a:r>
          </a:p>
          <a:p>
            <a:pPr fontAlgn="t"/>
            <a:r>
              <a:rPr lang="fr-FR" sz="3200" b="1" dirty="0" smtClean="0"/>
              <a:t>es</a:t>
            </a:r>
            <a:endParaRPr lang="en-US" sz="3200" dirty="0"/>
          </a:p>
          <a:p>
            <a:pPr fontAlgn="t"/>
            <a:r>
              <a:rPr lang="fr-FR" sz="3200" b="1" dirty="0" smtClean="0"/>
              <a:t>e</a:t>
            </a:r>
            <a:endParaRPr lang="en-US" sz="3200" dirty="0"/>
          </a:p>
          <a:p>
            <a:pPr fontAlgn="t"/>
            <a:r>
              <a:rPr lang="fr-FR" sz="3200" b="1" dirty="0" smtClean="0"/>
              <a:t>ions</a:t>
            </a:r>
            <a:endParaRPr lang="en-US" sz="3200" dirty="0"/>
          </a:p>
          <a:p>
            <a:pPr fontAlgn="t"/>
            <a:r>
              <a:rPr lang="fr-FR" sz="3200" b="1" dirty="0" err="1" smtClean="0"/>
              <a:t>iez</a:t>
            </a:r>
            <a:endParaRPr lang="en-US" sz="3200" dirty="0"/>
          </a:p>
          <a:p>
            <a:pPr fontAlgn="t"/>
            <a:r>
              <a:rPr lang="fr-FR" sz="3200" b="1" dirty="0" err="1"/>
              <a:t>ent</a:t>
            </a:r>
            <a:endParaRPr lang="en-US" sz="3200" dirty="0"/>
          </a:p>
          <a:p>
            <a:endParaRPr lang="fr-FR" dirty="0"/>
          </a:p>
        </p:txBody>
      </p:sp>
      <p:sp>
        <p:nvSpPr>
          <p:cNvPr id="5" name="TextBox 4"/>
          <p:cNvSpPr txBox="1"/>
          <p:nvPr/>
        </p:nvSpPr>
        <p:spPr>
          <a:xfrm>
            <a:off x="3124200" y="3200400"/>
            <a:ext cx="4191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dirty="0" smtClean="0"/>
              <a:t>Pour </a:t>
            </a:r>
            <a:r>
              <a:rPr lang="fr-FR" sz="3600" u="sng" dirty="0" smtClean="0"/>
              <a:t>tous</a:t>
            </a:r>
            <a:r>
              <a:rPr lang="fr-FR" sz="3600" dirty="0" smtClean="0"/>
              <a:t> les verbes</a:t>
            </a:r>
            <a:endParaRPr lang="fr-FR" sz="3600" dirty="0"/>
          </a:p>
        </p:txBody>
      </p:sp>
    </p:spTree>
    <p:extLst>
      <p:ext uri="{BB962C8B-B14F-4D97-AF65-F5344CB8AC3E}">
        <p14:creationId xmlns:p14="http://schemas.microsoft.com/office/powerpoint/2010/main" val="772369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Par exemple…</a:t>
            </a:r>
            <a:endParaRPr lang="fr-FR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69125800"/>
              </p:ext>
            </p:extLst>
          </p:nvPr>
        </p:nvGraphicFramePr>
        <p:xfrm>
          <a:off x="457200" y="1752600"/>
          <a:ext cx="8229600" cy="3479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Parler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Finir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Attendre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2800" dirty="0" smtClean="0"/>
                        <a:t>que je/j’</a:t>
                      </a:r>
                      <a:endParaRPr lang="fr-FR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b="1" dirty="0" smtClean="0"/>
                        <a:t>parl</a:t>
                      </a:r>
                      <a:r>
                        <a:rPr lang="fr-FR" sz="2800" b="1" u="sng" dirty="0" smtClean="0"/>
                        <a:t>e</a:t>
                      </a:r>
                      <a:endParaRPr lang="fr-FR" sz="2800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dirty="0" smtClean="0"/>
                        <a:t>finiss</a:t>
                      </a:r>
                      <a:r>
                        <a:rPr lang="fr-FR" sz="2800" u="sng" dirty="0" smtClean="0"/>
                        <a:t>e</a:t>
                      </a:r>
                      <a:endParaRPr lang="fr-FR" sz="280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b="1" dirty="0" smtClean="0"/>
                        <a:t>attend</a:t>
                      </a:r>
                      <a:r>
                        <a:rPr lang="fr-FR" sz="2800" b="1" u="sng" dirty="0" smtClean="0"/>
                        <a:t>e</a:t>
                      </a:r>
                      <a:endParaRPr lang="fr-FR" sz="2800" b="1" u="sng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2800" dirty="0" smtClean="0"/>
                        <a:t>que tu</a:t>
                      </a:r>
                      <a:endParaRPr lang="fr-FR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b="1" dirty="0" smtClean="0"/>
                        <a:t>parl</a:t>
                      </a:r>
                      <a:r>
                        <a:rPr lang="fr-FR" sz="2800" b="1" u="sng" dirty="0" smtClean="0"/>
                        <a:t>es</a:t>
                      </a:r>
                      <a:endParaRPr lang="fr-FR" sz="2800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dirty="0" smtClean="0"/>
                        <a:t>finiss</a:t>
                      </a:r>
                      <a:r>
                        <a:rPr lang="fr-FR" sz="2800" u="sng" dirty="0" smtClean="0"/>
                        <a:t>es</a:t>
                      </a:r>
                      <a:endParaRPr lang="fr-FR" sz="280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b="1" dirty="0" smtClean="0"/>
                        <a:t>attend</a:t>
                      </a:r>
                      <a:r>
                        <a:rPr lang="fr-FR" sz="2800" b="1" u="sng" dirty="0" smtClean="0"/>
                        <a:t>es</a:t>
                      </a:r>
                      <a:r>
                        <a:rPr lang="fr-FR" sz="2800" b="1" dirty="0" smtClean="0"/>
                        <a:t> 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2800" dirty="0" smtClean="0"/>
                        <a:t>qu’il/elle</a:t>
                      </a:r>
                      <a:endParaRPr lang="fr-FR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b="1" dirty="0" smtClean="0"/>
                        <a:t>parl</a:t>
                      </a:r>
                      <a:r>
                        <a:rPr lang="fr-FR" sz="2800" b="1" u="sng" dirty="0" smtClean="0"/>
                        <a:t>e</a:t>
                      </a:r>
                      <a:endParaRPr lang="fr-FR" sz="2800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dirty="0" smtClean="0"/>
                        <a:t>finiss</a:t>
                      </a:r>
                      <a:r>
                        <a:rPr lang="fr-FR" sz="2800" u="sng" dirty="0" smtClean="0"/>
                        <a:t>e</a:t>
                      </a:r>
                      <a:endParaRPr lang="fr-FR" sz="2800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b="1" dirty="0" smtClean="0"/>
                        <a:t>attend</a:t>
                      </a:r>
                      <a:r>
                        <a:rPr lang="fr-FR" sz="2800" b="1" u="sng" dirty="0" smtClean="0"/>
                        <a:t>e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2800" dirty="0" smtClean="0"/>
                        <a:t>que nous</a:t>
                      </a:r>
                      <a:endParaRPr lang="fr-FR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dirty="0" smtClean="0">
                          <a:solidFill>
                            <a:srgbClr val="FF0000"/>
                          </a:solidFill>
                        </a:rPr>
                        <a:t>parl</a:t>
                      </a:r>
                      <a:r>
                        <a:rPr lang="fr-FR" sz="2800" u="sng" dirty="0" smtClean="0">
                          <a:solidFill>
                            <a:srgbClr val="FF0000"/>
                          </a:solidFill>
                        </a:rPr>
                        <a:t>ions</a:t>
                      </a:r>
                      <a:endParaRPr lang="fr-FR" sz="2800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dirty="0" smtClean="0">
                          <a:solidFill>
                            <a:srgbClr val="FF0000"/>
                          </a:solidFill>
                        </a:rPr>
                        <a:t>finiss</a:t>
                      </a:r>
                      <a:r>
                        <a:rPr lang="fr-FR" sz="2800" u="sng" dirty="0" smtClean="0">
                          <a:solidFill>
                            <a:srgbClr val="FF0000"/>
                          </a:solidFill>
                        </a:rPr>
                        <a:t>ions</a:t>
                      </a:r>
                      <a:endParaRPr lang="fr-FR" sz="2800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dirty="0" smtClean="0">
                          <a:solidFill>
                            <a:srgbClr val="FF0000"/>
                          </a:solidFill>
                        </a:rPr>
                        <a:t>attend</a:t>
                      </a:r>
                      <a:r>
                        <a:rPr lang="fr-FR" sz="2800" u="sng" dirty="0" smtClean="0">
                          <a:solidFill>
                            <a:srgbClr val="FF0000"/>
                          </a:solidFill>
                        </a:rPr>
                        <a:t>ions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2800" dirty="0" smtClean="0"/>
                        <a:t>que vous</a:t>
                      </a:r>
                      <a:endParaRPr lang="fr-FR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dirty="0" smtClean="0">
                          <a:solidFill>
                            <a:srgbClr val="FF0000"/>
                          </a:solidFill>
                        </a:rPr>
                        <a:t>parl</a:t>
                      </a:r>
                      <a:r>
                        <a:rPr lang="fr-FR" sz="2800" u="sng" dirty="0" smtClean="0">
                          <a:solidFill>
                            <a:srgbClr val="FF0000"/>
                          </a:solidFill>
                        </a:rPr>
                        <a:t>iez</a:t>
                      </a:r>
                      <a:endParaRPr lang="fr-FR" sz="2800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dirty="0" smtClean="0">
                          <a:solidFill>
                            <a:srgbClr val="FF0000"/>
                          </a:solidFill>
                        </a:rPr>
                        <a:t>finiss</a:t>
                      </a:r>
                      <a:r>
                        <a:rPr lang="fr-FR" sz="2800" u="sng" dirty="0" smtClean="0">
                          <a:solidFill>
                            <a:srgbClr val="FF0000"/>
                          </a:solidFill>
                        </a:rPr>
                        <a:t>iez</a:t>
                      </a:r>
                      <a:endParaRPr lang="fr-FR" sz="2800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dirty="0" smtClean="0">
                          <a:solidFill>
                            <a:srgbClr val="FF0000"/>
                          </a:solidFill>
                        </a:rPr>
                        <a:t>attend</a:t>
                      </a:r>
                      <a:r>
                        <a:rPr lang="fr-FR" sz="2800" u="sng" dirty="0" smtClean="0">
                          <a:solidFill>
                            <a:srgbClr val="FF0000"/>
                          </a:solidFill>
                        </a:rPr>
                        <a:t>iez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2800" dirty="0" smtClean="0"/>
                        <a:t>qu’il/elles</a:t>
                      </a:r>
                      <a:endParaRPr lang="fr-FR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b="1" dirty="0" smtClean="0"/>
                        <a:t>parl</a:t>
                      </a:r>
                      <a:r>
                        <a:rPr lang="fr-FR" sz="2800" b="1" u="sng" dirty="0" smtClean="0"/>
                        <a:t>ent</a:t>
                      </a:r>
                      <a:endParaRPr lang="fr-FR" sz="2800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b="1" dirty="0" smtClean="0"/>
                        <a:t>finiss</a:t>
                      </a:r>
                      <a:r>
                        <a:rPr lang="fr-FR" sz="2800" b="1" u="sng" dirty="0" smtClean="0"/>
                        <a:t>ent</a:t>
                      </a:r>
                      <a:endParaRPr lang="fr-FR" sz="2800" b="1" u="sn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2800" b="1" dirty="0" smtClean="0"/>
                        <a:t>attend</a:t>
                      </a:r>
                      <a:r>
                        <a:rPr lang="fr-FR" sz="2800" b="1" u="sng" dirty="0" smtClean="0"/>
                        <a:t>ent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432969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Apothecary</Template>
  <TotalTime>276</TotalTime>
  <Words>337</Words>
  <Application>Microsoft Office PowerPoint</Application>
  <PresentationFormat>On-screen Show (4:3)</PresentationFormat>
  <Paragraphs>124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Apothecary</vt:lpstr>
      <vt:lpstr>Le subjunctif</vt:lpstr>
      <vt:lpstr>When to use</vt:lpstr>
      <vt:lpstr>Le subjonctif s’Exprime…</vt:lpstr>
      <vt:lpstr>Negative or questions only</vt:lpstr>
      <vt:lpstr>Common expressions</vt:lpstr>
      <vt:lpstr>The two most common expressions</vt:lpstr>
      <vt:lpstr>Formation</vt:lpstr>
      <vt:lpstr>Terminaisons</vt:lpstr>
      <vt:lpstr>Par exemple…</vt:lpstr>
      <vt:lpstr>Cornerstone Verbes</vt:lpstr>
      <vt:lpstr>Other common verbs</vt:lpstr>
    </vt:vector>
  </TitlesOfParts>
  <Company>Everett Public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subjunctif</dc:title>
  <dc:creator>Organ, Wendy</dc:creator>
  <cp:lastModifiedBy>Organ, Wendy B.</cp:lastModifiedBy>
  <cp:revision>12</cp:revision>
  <cp:lastPrinted>2014-12-16T18:40:03Z</cp:lastPrinted>
  <dcterms:created xsi:type="dcterms:W3CDTF">2014-12-15T18:16:11Z</dcterms:created>
  <dcterms:modified xsi:type="dcterms:W3CDTF">2016-02-03T18:11:37Z</dcterms:modified>
</cp:coreProperties>
</file>

<file path=docProps/thumbnail.jpeg>
</file>