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8" r:id="rId16"/>
    <p:sldId id="270" r:id="rId17"/>
    <p:sldId id="276" r:id="rId18"/>
    <p:sldId id="271" r:id="rId19"/>
    <p:sldId id="279" r:id="rId20"/>
    <p:sldId id="272" r:id="rId21"/>
    <p:sldId id="274" r:id="rId22"/>
    <p:sldId id="277" r:id="rId23"/>
    <p:sldId id="281" r:id="rId24"/>
    <p:sldId id="282" r:id="rId25"/>
    <p:sldId id="280" r:id="rId26"/>
    <p:sldId id="283" r:id="rId27"/>
    <p:sldId id="284" r:id="rId28"/>
    <p:sldId id="285" r:id="rId29"/>
    <p:sldId id="287" r:id="rId30"/>
    <p:sldId id="286" r:id="rId31"/>
    <p:sldId id="288" r:id="rId32"/>
    <p:sldId id="289" r:id="rId33"/>
    <p:sldId id="290" r:id="rId34"/>
    <p:sldId id="292" r:id="rId35"/>
    <p:sldId id="293" r:id="rId36"/>
    <p:sldId id="291" r:id="rId37"/>
    <p:sldId id="294" r:id="rId38"/>
    <p:sldId id="295" r:id="rId39"/>
    <p:sldId id="296" r:id="rId40"/>
    <p:sldId id="297" r:id="rId41"/>
    <p:sldId id="298" r:id="rId42"/>
    <p:sldId id="299" r:id="rId43"/>
    <p:sldId id="300" r:id="rId44"/>
    <p:sldId id="301" r:id="rId45"/>
    <p:sldId id="304" r:id="rId46"/>
    <p:sldId id="302" r:id="rId47"/>
    <p:sldId id="303" r:id="rId48"/>
    <p:sldId id="305" r:id="rId49"/>
    <p:sldId id="307" r:id="rId50"/>
    <p:sldId id="308" r:id="rId51"/>
    <p:sldId id="309" r:id="rId52"/>
    <p:sldId id="306" r:id="rId53"/>
    <p:sldId id="311" r:id="rId54"/>
    <p:sldId id="310" r:id="rId55"/>
    <p:sldId id="312" r:id="rId56"/>
    <p:sldId id="313" r:id="rId57"/>
    <p:sldId id="314" r:id="rId58"/>
    <p:sldId id="315" r:id="rId59"/>
    <p:sldId id="316" r:id="rId60"/>
    <p:sldId id="317" r:id="rId6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E7695D-81F9-4728-AFFA-3EC3061418B1}"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CF610-183C-46C6-93CB-CB67B891B5A7}" type="slidenum">
              <a:rPr lang="en-US" smtClean="0"/>
              <a:t>‹#›</a:t>
            </a:fld>
            <a:endParaRPr lang="en-US"/>
          </a:p>
        </p:txBody>
      </p:sp>
    </p:spTree>
    <p:extLst>
      <p:ext uri="{BB962C8B-B14F-4D97-AF65-F5344CB8AC3E}">
        <p14:creationId xmlns:p14="http://schemas.microsoft.com/office/powerpoint/2010/main" val="99481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7695D-81F9-4728-AFFA-3EC3061418B1}"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CF610-183C-46C6-93CB-CB67B891B5A7}" type="slidenum">
              <a:rPr lang="en-US" smtClean="0"/>
              <a:t>‹#›</a:t>
            </a:fld>
            <a:endParaRPr lang="en-US"/>
          </a:p>
        </p:txBody>
      </p:sp>
    </p:spTree>
    <p:extLst>
      <p:ext uri="{BB962C8B-B14F-4D97-AF65-F5344CB8AC3E}">
        <p14:creationId xmlns:p14="http://schemas.microsoft.com/office/powerpoint/2010/main" val="3347020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7695D-81F9-4728-AFFA-3EC3061418B1}"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CF610-183C-46C6-93CB-CB67B891B5A7}" type="slidenum">
              <a:rPr lang="en-US" smtClean="0"/>
              <a:t>‹#›</a:t>
            </a:fld>
            <a:endParaRPr lang="en-US"/>
          </a:p>
        </p:txBody>
      </p:sp>
    </p:spTree>
    <p:extLst>
      <p:ext uri="{BB962C8B-B14F-4D97-AF65-F5344CB8AC3E}">
        <p14:creationId xmlns:p14="http://schemas.microsoft.com/office/powerpoint/2010/main" val="4258854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7695D-81F9-4728-AFFA-3EC3061418B1}"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CF610-183C-46C6-93CB-CB67B891B5A7}" type="slidenum">
              <a:rPr lang="en-US" smtClean="0"/>
              <a:t>‹#›</a:t>
            </a:fld>
            <a:endParaRPr lang="en-US"/>
          </a:p>
        </p:txBody>
      </p:sp>
    </p:spTree>
    <p:extLst>
      <p:ext uri="{BB962C8B-B14F-4D97-AF65-F5344CB8AC3E}">
        <p14:creationId xmlns:p14="http://schemas.microsoft.com/office/powerpoint/2010/main" val="810179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E7695D-81F9-4728-AFFA-3EC3061418B1}"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CF610-183C-46C6-93CB-CB67B891B5A7}" type="slidenum">
              <a:rPr lang="en-US" smtClean="0"/>
              <a:t>‹#›</a:t>
            </a:fld>
            <a:endParaRPr lang="en-US"/>
          </a:p>
        </p:txBody>
      </p:sp>
    </p:spTree>
    <p:extLst>
      <p:ext uri="{BB962C8B-B14F-4D97-AF65-F5344CB8AC3E}">
        <p14:creationId xmlns:p14="http://schemas.microsoft.com/office/powerpoint/2010/main" val="1303068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E7695D-81F9-4728-AFFA-3EC3061418B1}" type="datetimeFigureOut">
              <a:rPr lang="en-US" smtClean="0"/>
              <a:t>3/24/2016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CF610-183C-46C6-93CB-CB67B891B5A7}" type="slidenum">
              <a:rPr lang="en-US" smtClean="0"/>
              <a:t>‹#›</a:t>
            </a:fld>
            <a:endParaRPr lang="en-US"/>
          </a:p>
        </p:txBody>
      </p:sp>
    </p:spTree>
    <p:extLst>
      <p:ext uri="{BB962C8B-B14F-4D97-AF65-F5344CB8AC3E}">
        <p14:creationId xmlns:p14="http://schemas.microsoft.com/office/powerpoint/2010/main" val="172191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E7695D-81F9-4728-AFFA-3EC3061418B1}" type="datetimeFigureOut">
              <a:rPr lang="en-US" smtClean="0"/>
              <a:t>3/24/2016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CCF610-183C-46C6-93CB-CB67B891B5A7}" type="slidenum">
              <a:rPr lang="en-US" smtClean="0"/>
              <a:t>‹#›</a:t>
            </a:fld>
            <a:endParaRPr lang="en-US"/>
          </a:p>
        </p:txBody>
      </p:sp>
    </p:spTree>
    <p:extLst>
      <p:ext uri="{BB962C8B-B14F-4D97-AF65-F5344CB8AC3E}">
        <p14:creationId xmlns:p14="http://schemas.microsoft.com/office/powerpoint/2010/main" val="1639265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E7695D-81F9-4728-AFFA-3EC3061418B1}" type="datetimeFigureOut">
              <a:rPr lang="en-US" smtClean="0"/>
              <a:t>3/24/2016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CCF610-183C-46C6-93CB-CB67B891B5A7}" type="slidenum">
              <a:rPr lang="en-US" smtClean="0"/>
              <a:t>‹#›</a:t>
            </a:fld>
            <a:endParaRPr lang="en-US"/>
          </a:p>
        </p:txBody>
      </p:sp>
    </p:spTree>
    <p:extLst>
      <p:ext uri="{BB962C8B-B14F-4D97-AF65-F5344CB8AC3E}">
        <p14:creationId xmlns:p14="http://schemas.microsoft.com/office/powerpoint/2010/main" val="2914453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7695D-81F9-4728-AFFA-3EC3061418B1}" type="datetimeFigureOut">
              <a:rPr lang="en-US" smtClean="0"/>
              <a:t>3/24/2016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CCF610-183C-46C6-93CB-CB67B891B5A7}" type="slidenum">
              <a:rPr lang="en-US" smtClean="0"/>
              <a:t>‹#›</a:t>
            </a:fld>
            <a:endParaRPr lang="en-US"/>
          </a:p>
        </p:txBody>
      </p:sp>
    </p:spTree>
    <p:extLst>
      <p:ext uri="{BB962C8B-B14F-4D97-AF65-F5344CB8AC3E}">
        <p14:creationId xmlns:p14="http://schemas.microsoft.com/office/powerpoint/2010/main" val="2977016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7695D-81F9-4728-AFFA-3EC3061418B1}" type="datetimeFigureOut">
              <a:rPr lang="en-US" smtClean="0"/>
              <a:t>3/24/2016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CF610-183C-46C6-93CB-CB67B891B5A7}" type="slidenum">
              <a:rPr lang="en-US" smtClean="0"/>
              <a:t>‹#›</a:t>
            </a:fld>
            <a:endParaRPr lang="en-US"/>
          </a:p>
        </p:txBody>
      </p:sp>
    </p:spTree>
    <p:extLst>
      <p:ext uri="{BB962C8B-B14F-4D97-AF65-F5344CB8AC3E}">
        <p14:creationId xmlns:p14="http://schemas.microsoft.com/office/powerpoint/2010/main" val="857718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7695D-81F9-4728-AFFA-3EC3061418B1}" type="datetimeFigureOut">
              <a:rPr lang="en-US" smtClean="0"/>
              <a:t>3/24/2016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CF610-183C-46C6-93CB-CB67B891B5A7}" type="slidenum">
              <a:rPr lang="en-US" smtClean="0"/>
              <a:t>‹#›</a:t>
            </a:fld>
            <a:endParaRPr lang="en-US"/>
          </a:p>
        </p:txBody>
      </p:sp>
    </p:spTree>
    <p:extLst>
      <p:ext uri="{BB962C8B-B14F-4D97-AF65-F5344CB8AC3E}">
        <p14:creationId xmlns:p14="http://schemas.microsoft.com/office/powerpoint/2010/main" val="599967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7695D-81F9-4728-AFFA-3EC3061418B1}" type="datetimeFigureOut">
              <a:rPr lang="en-US" smtClean="0"/>
              <a:t>3/24/2016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CCF610-183C-46C6-93CB-CB67B891B5A7}" type="slidenum">
              <a:rPr lang="en-US" smtClean="0"/>
              <a:t>‹#›</a:t>
            </a:fld>
            <a:endParaRPr lang="en-US"/>
          </a:p>
        </p:txBody>
      </p:sp>
    </p:spTree>
    <p:extLst>
      <p:ext uri="{BB962C8B-B14F-4D97-AF65-F5344CB8AC3E}">
        <p14:creationId xmlns:p14="http://schemas.microsoft.com/office/powerpoint/2010/main" val="1724228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verettwa.springboardonline.org/ebook/book/110074261/B1DF27904F3B49D2A474E25A23931B9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verettwa.springboardonline.org/ebook/book/110074261/B1DF27904F3B49D2A474E25A23931B9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Things Fall Apart</a:t>
            </a:r>
            <a:endParaRPr lang="en-US" dirty="0"/>
          </a:p>
        </p:txBody>
      </p:sp>
      <p:sp>
        <p:nvSpPr>
          <p:cNvPr id="3" name="Subtitle 2"/>
          <p:cNvSpPr>
            <a:spLocks noGrp="1"/>
          </p:cNvSpPr>
          <p:nvPr>
            <p:ph type="subTitle" idx="1"/>
          </p:nvPr>
        </p:nvSpPr>
        <p:spPr/>
        <p:txBody>
          <a:bodyPr/>
          <a:lstStyle/>
          <a:p>
            <a:r>
              <a:rPr lang="en-US" dirty="0" smtClean="0"/>
              <a:t>Chinua Achebe</a:t>
            </a:r>
            <a:endParaRPr lang="en-US" dirty="0"/>
          </a:p>
        </p:txBody>
      </p:sp>
    </p:spTree>
    <p:extLst>
      <p:ext uri="{BB962C8B-B14F-4D97-AF65-F5344CB8AC3E}">
        <p14:creationId xmlns:p14="http://schemas.microsoft.com/office/powerpoint/2010/main" val="24907950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
            </a:r>
            <a:br>
              <a:rPr lang="en-US" sz="3600" b="1" dirty="0" smtClean="0"/>
            </a:br>
            <a:r>
              <a:rPr lang="en-US" sz="3600" b="1" dirty="0" smtClean="0"/>
              <a:t>Entry Task</a:t>
            </a:r>
            <a:br>
              <a:rPr lang="en-US" sz="3600" b="1" dirty="0" smtClean="0"/>
            </a:br>
            <a:r>
              <a:rPr lang="en-US" sz="3600" b="1" dirty="0" smtClean="0"/>
              <a:t>February 17, 2016</a:t>
            </a:r>
            <a:r>
              <a:rPr lang="en-US" b="1" dirty="0"/>
              <a:t/>
            </a:r>
            <a:br>
              <a:rPr lang="en-US" b="1" dirty="0"/>
            </a:br>
            <a:endParaRPr lang="en-US" dirty="0"/>
          </a:p>
        </p:txBody>
      </p:sp>
      <p:sp>
        <p:nvSpPr>
          <p:cNvPr id="3" name="Content Placeholder 2"/>
          <p:cNvSpPr>
            <a:spLocks noGrp="1"/>
          </p:cNvSpPr>
          <p:nvPr>
            <p:ph idx="1"/>
          </p:nvPr>
        </p:nvSpPr>
        <p:spPr/>
        <p:txBody>
          <a:bodyPr>
            <a:normAutofit fontScale="92500"/>
          </a:bodyPr>
          <a:lstStyle/>
          <a:p>
            <a:pPr marL="0" indent="0">
              <a:buNone/>
            </a:pPr>
            <a:r>
              <a:rPr lang="en-US" i="1" dirty="0" smtClean="0"/>
              <a:t>Respond to the following questions in the “Entry Task” section of your notebook.  Try to write ½ page.</a:t>
            </a:r>
          </a:p>
          <a:p>
            <a:pPr marL="0" indent="0">
              <a:buNone/>
            </a:pPr>
            <a:endParaRPr lang="en-US" i="1" dirty="0" smtClean="0"/>
          </a:p>
          <a:p>
            <a:r>
              <a:rPr lang="en-US" dirty="0" smtClean="0"/>
              <a:t>How </a:t>
            </a:r>
            <a:r>
              <a:rPr lang="en-US" dirty="0"/>
              <a:t>are father/son relationships complicated? </a:t>
            </a:r>
            <a:endParaRPr lang="en-US" dirty="0" smtClean="0"/>
          </a:p>
          <a:p>
            <a:r>
              <a:rPr lang="en-US" dirty="0" smtClean="0"/>
              <a:t>What </a:t>
            </a:r>
            <a:r>
              <a:rPr lang="en-US" dirty="0"/>
              <a:t>might fathers and sons have in common? </a:t>
            </a:r>
            <a:endParaRPr lang="en-US" dirty="0" smtClean="0"/>
          </a:p>
          <a:p>
            <a:r>
              <a:rPr lang="en-US" dirty="0" smtClean="0"/>
              <a:t>What </a:t>
            </a:r>
            <a:r>
              <a:rPr lang="en-US" dirty="0"/>
              <a:t>might make them different?</a:t>
            </a:r>
          </a:p>
          <a:p>
            <a:pPr marL="0" indent="0">
              <a:buNone/>
            </a:pPr>
            <a:r>
              <a:rPr lang="en-US" dirty="0"/>
              <a:t/>
            </a:r>
            <a:br>
              <a:rPr lang="en-US" dirty="0"/>
            </a:br>
            <a:endParaRPr lang="en-US" dirty="0"/>
          </a:p>
        </p:txBody>
      </p:sp>
    </p:spTree>
    <p:extLst>
      <p:ext uri="{BB962C8B-B14F-4D97-AF65-F5344CB8AC3E}">
        <p14:creationId xmlns:p14="http://schemas.microsoft.com/office/powerpoint/2010/main" val="2653465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 Activity 3.5:  Father and Son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Learning </a:t>
            </a:r>
            <a:r>
              <a:rPr lang="en-US" b="1" dirty="0" smtClean="0"/>
              <a:t>Targets:</a:t>
            </a:r>
            <a:endParaRPr lang="en-US" b="1" dirty="0"/>
          </a:p>
          <a:p>
            <a:r>
              <a:rPr lang="en-US" dirty="0"/>
              <a:t>Analyze how a complex character interacts with other characters.</a:t>
            </a:r>
          </a:p>
          <a:p>
            <a:r>
              <a:rPr lang="en-US" dirty="0"/>
              <a:t>Analyze how a complex character’s motivation advances the plot</a:t>
            </a:r>
            <a:r>
              <a:rPr lang="en-US" dirty="0" smtClean="0"/>
              <a:t>.</a:t>
            </a:r>
          </a:p>
          <a:p>
            <a:pPr marL="0" indent="0">
              <a:buNone/>
            </a:pPr>
            <a:r>
              <a:rPr lang="en-US" b="1" dirty="0" smtClean="0"/>
              <a:t>Literary Terms:  </a:t>
            </a:r>
            <a:r>
              <a:rPr lang="en-US" dirty="0" smtClean="0"/>
              <a:t>Define </a:t>
            </a:r>
            <a:r>
              <a:rPr lang="en-US" smtClean="0"/>
              <a:t>these terms:</a:t>
            </a:r>
            <a:endParaRPr lang="en-US" b="1" dirty="0"/>
          </a:p>
          <a:p>
            <a:r>
              <a:rPr lang="en-US" dirty="0" smtClean="0"/>
              <a:t>Motif</a:t>
            </a:r>
          </a:p>
          <a:p>
            <a:r>
              <a:rPr lang="en-US" dirty="0" smtClean="0"/>
              <a:t>Foil</a:t>
            </a:r>
            <a:r>
              <a:rPr lang="en-US" dirty="0"/>
              <a:t/>
            </a:r>
            <a:br>
              <a:rPr lang="en-US" dirty="0"/>
            </a:br>
            <a:endParaRPr lang="en-US" dirty="0"/>
          </a:p>
        </p:txBody>
      </p:sp>
    </p:spTree>
    <p:extLst>
      <p:ext uri="{BB962C8B-B14F-4D97-AF65-F5344CB8AC3E}">
        <p14:creationId xmlns:p14="http://schemas.microsoft.com/office/powerpoint/2010/main" val="215399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t>As you read, use the organizer below or create one of your own to compare </a:t>
            </a:r>
            <a:r>
              <a:rPr lang="en-US" sz="1800" dirty="0" smtClean="0"/>
              <a:t>and contrast </a:t>
            </a:r>
            <a:r>
              <a:rPr lang="en-US" sz="1800" dirty="0"/>
              <a:t>Okonkwo and his father.</a:t>
            </a:r>
            <a:r>
              <a:rPr lang="en-US" dirty="0"/>
              <a:t> </a:t>
            </a:r>
            <a:r>
              <a:rPr lang="en-US" sz="1800" dirty="0"/>
              <a:t>Record facts and details about </a:t>
            </a:r>
            <a:r>
              <a:rPr lang="en-US" sz="1800" dirty="0" smtClean="0"/>
              <a:t>each.</a:t>
            </a:r>
            <a:endParaRPr lang="en-US" sz="18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84148" y="1600200"/>
            <a:ext cx="6375704"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5525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
            </a:r>
            <a:br>
              <a:rPr lang="en-US" sz="4000" b="1" dirty="0" smtClean="0"/>
            </a:br>
            <a:r>
              <a:rPr lang="en-US" sz="4000" b="1" dirty="0" smtClean="0"/>
              <a:t>Language and Writer’s Craft: Active and Passive Voice</a:t>
            </a:r>
            <a:r>
              <a:rPr lang="en-US" b="1" dirty="0"/>
              <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r>
              <a:rPr lang="en-US" b="1" i="1" dirty="0" smtClean="0"/>
              <a:t>Active </a:t>
            </a:r>
            <a:r>
              <a:rPr lang="en-US" b="1" i="1" dirty="0"/>
              <a:t>voice</a:t>
            </a:r>
            <a:r>
              <a:rPr lang="en-US" dirty="0"/>
              <a:t> occurs when the subject of a sentence performs the action; for example: “In the end, Okonkwo threw the Cat.” Okonkwo performs the action of throwing. </a:t>
            </a:r>
            <a:r>
              <a:rPr lang="en-US" b="1" i="1" dirty="0"/>
              <a:t>Passive voice</a:t>
            </a:r>
            <a:r>
              <a:rPr lang="en-US" dirty="0"/>
              <a:t> is when the subject of the sentence receives the action; for example: The Cat was thrown by Okonkwo.</a:t>
            </a:r>
          </a:p>
          <a:p>
            <a:r>
              <a:rPr lang="en-US" dirty="0"/>
              <a:t>Use active voice in your writing to enhance clarity.</a:t>
            </a:r>
          </a:p>
          <a:p>
            <a:pPr marL="0" indent="0">
              <a:buNone/>
            </a:pPr>
            <a:r>
              <a:rPr lang="en-US" dirty="0"/>
              <a:t/>
            </a:r>
            <a:br>
              <a:rPr lang="en-US" dirty="0"/>
            </a:br>
            <a:endParaRPr lang="en-US" dirty="0"/>
          </a:p>
        </p:txBody>
      </p:sp>
    </p:spTree>
    <p:extLst>
      <p:ext uri="{BB962C8B-B14F-4D97-AF65-F5344CB8AC3E}">
        <p14:creationId xmlns:p14="http://schemas.microsoft.com/office/powerpoint/2010/main" val="1967038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Prompt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How is Okonkwo’s character influenced by his complex relationship with his father? Be sure to:</a:t>
            </a:r>
          </a:p>
          <a:p>
            <a:r>
              <a:rPr lang="en-US" dirty="0"/>
              <a:t>Include a topic sentence that compares or contrasts the two characters.</a:t>
            </a:r>
          </a:p>
          <a:p>
            <a:r>
              <a:rPr lang="en-US" dirty="0"/>
              <a:t>Use specific details and quotations from the novel as support.</a:t>
            </a:r>
          </a:p>
          <a:p>
            <a:r>
              <a:rPr lang="en-US" dirty="0"/>
              <a:t>Use active voice.</a:t>
            </a:r>
          </a:p>
          <a:p>
            <a:pPr marL="0" indent="0">
              <a:buNone/>
            </a:pPr>
            <a:r>
              <a:rPr lang="en-US" dirty="0"/>
              <a:t/>
            </a:r>
            <a:br>
              <a:rPr lang="en-US" dirty="0"/>
            </a:br>
            <a:endParaRPr lang="en-US" dirty="0"/>
          </a:p>
        </p:txBody>
      </p:sp>
    </p:spTree>
    <p:extLst>
      <p:ext uri="{BB962C8B-B14F-4D97-AF65-F5344CB8AC3E}">
        <p14:creationId xmlns:p14="http://schemas.microsoft.com/office/powerpoint/2010/main" val="494026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Entry Task</a:t>
            </a:r>
            <a:endParaRPr lang="en-US" dirty="0"/>
          </a:p>
        </p:txBody>
      </p:sp>
      <p:sp>
        <p:nvSpPr>
          <p:cNvPr id="3" name="Content Placeholder 2"/>
          <p:cNvSpPr>
            <a:spLocks noGrp="1"/>
          </p:cNvSpPr>
          <p:nvPr>
            <p:ph idx="1"/>
          </p:nvPr>
        </p:nvSpPr>
        <p:spPr/>
        <p:txBody>
          <a:bodyPr/>
          <a:lstStyle/>
          <a:p>
            <a:r>
              <a:rPr lang="en-US" dirty="0" smtClean="0"/>
              <a:t>Listen to the song “Father and Son” by Cat Stevens.  Jot down the main idea/theme of the song.</a:t>
            </a:r>
          </a:p>
          <a:p>
            <a:r>
              <a:rPr lang="en-US" dirty="0" smtClean="0"/>
              <a:t>How is the father archetype portrayed in this song?</a:t>
            </a:r>
          </a:p>
          <a:p>
            <a:r>
              <a:rPr lang="en-US" dirty="0" smtClean="0"/>
              <a:t>How is it similar or different than how the father archetype is portrayed in </a:t>
            </a:r>
            <a:r>
              <a:rPr lang="en-US" i="1" dirty="0" smtClean="0"/>
              <a:t>Things Fall Apart?</a:t>
            </a:r>
            <a:endParaRPr lang="en-US" i="1" dirty="0"/>
          </a:p>
        </p:txBody>
      </p:sp>
    </p:spTree>
    <p:extLst>
      <p:ext uri="{BB962C8B-B14F-4D97-AF65-F5344CB8AC3E}">
        <p14:creationId xmlns:p14="http://schemas.microsoft.com/office/powerpoint/2010/main" val="3175416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Double-Entry Journal</a:t>
            </a:r>
            <a:endParaRPr lang="en-US" dirty="0"/>
          </a:p>
        </p:txBody>
      </p:sp>
      <p:sp>
        <p:nvSpPr>
          <p:cNvPr id="3" name="Content Placeholder 2"/>
          <p:cNvSpPr>
            <a:spLocks noGrp="1"/>
          </p:cNvSpPr>
          <p:nvPr>
            <p:ph idx="1"/>
          </p:nvPr>
        </p:nvSpPr>
        <p:spPr/>
        <p:txBody>
          <a:bodyPr>
            <a:normAutofit fontScale="92500" lnSpcReduction="10000"/>
          </a:bodyPr>
          <a:lstStyle/>
          <a:p>
            <a:r>
              <a:rPr lang="en-US" dirty="0"/>
              <a:t>Look for examples of Okonkwo’s feelings and fears, the reasons for those fears, and the effect they have on his actions. Also look for a </a:t>
            </a:r>
            <a:r>
              <a:rPr lang="en-US" b="1" dirty="0"/>
              <a:t>motif</a:t>
            </a:r>
            <a:r>
              <a:rPr lang="en-US" dirty="0"/>
              <a:t> or </a:t>
            </a:r>
            <a:r>
              <a:rPr lang="en-US" b="1" dirty="0"/>
              <a:t>foil.</a:t>
            </a:r>
            <a:endParaRPr lang="en-US" dirty="0"/>
          </a:p>
          <a:p>
            <a:r>
              <a:rPr lang="en-US" dirty="0"/>
              <a:t>Include textual evidence from each chapter in the left-hand column.</a:t>
            </a:r>
          </a:p>
          <a:p>
            <a:r>
              <a:rPr lang="en-US" dirty="0"/>
              <a:t>Write your personal response or interpretation in the right-hand column.</a:t>
            </a:r>
          </a:p>
          <a:p>
            <a:pPr marL="0" indent="0">
              <a:buNone/>
            </a:pPr>
            <a:r>
              <a:rPr lang="en-US" dirty="0"/>
              <a:t/>
            </a:r>
            <a:br>
              <a:rPr lang="en-US" dirty="0"/>
            </a:br>
            <a:endParaRPr lang="en-US" dirty="0"/>
          </a:p>
        </p:txBody>
      </p:sp>
    </p:spTree>
    <p:extLst>
      <p:ext uri="{BB962C8B-B14F-4D97-AF65-F5344CB8AC3E}">
        <p14:creationId xmlns:p14="http://schemas.microsoft.com/office/powerpoint/2010/main" val="2712410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Double-Entry Journal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46948396"/>
              </p:ext>
            </p:extLst>
          </p:nvPr>
        </p:nvGraphicFramePr>
        <p:xfrm>
          <a:off x="304800" y="1676400"/>
          <a:ext cx="8077200" cy="4441226"/>
        </p:xfrm>
        <a:graphic>
          <a:graphicData uri="http://schemas.openxmlformats.org/drawingml/2006/table">
            <a:tbl>
              <a:tblPr/>
              <a:tblGrid>
                <a:gridCol w="38100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tblGrid>
              <a:tr h="385228">
                <a:tc>
                  <a:txBody>
                    <a:bodyPr/>
                    <a:lstStyle/>
                    <a:p>
                      <a:pPr algn="ctr" fontAlgn="t"/>
                      <a:r>
                        <a:rPr lang="en-US" sz="1600" dirty="0">
                          <a:effectLst/>
                        </a:rPr>
                        <a:t>Feelings and Fears: Passage from the Text</a:t>
                      </a:r>
                    </a:p>
                  </a:txBody>
                  <a:tcPr marL="43519" marR="43519" marT="43519" marB="43519">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dirty="0">
                          <a:effectLst/>
                        </a:rPr>
                        <a:t>Personal Response or Interpretation</a:t>
                      </a:r>
                    </a:p>
                  </a:txBody>
                  <a:tcPr marL="43519" marR="43519" marT="43519" marB="43519">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4055998">
                <a:tc>
                  <a:txBody>
                    <a:bodyPr/>
                    <a:lstStyle/>
                    <a:p>
                      <a:pPr algn="ctr" fontAlgn="t"/>
                      <a:r>
                        <a:rPr lang="en-US" sz="1600" dirty="0">
                          <a:effectLst/>
                        </a:rPr>
                        <a:t>Example: “But his whole life was dominated by fear, the fear of failure and of weakness.” (Ch. 2</a:t>
                      </a:r>
                      <a:r>
                        <a:rPr lang="en-US" sz="1600" dirty="0" smtClean="0">
                          <a:effectLst/>
                        </a:rPr>
                        <a:t>)</a:t>
                      </a:r>
                    </a:p>
                    <a:p>
                      <a:pPr algn="ctr" fontAlgn="t"/>
                      <a:endParaRPr lang="en-US" sz="1600" dirty="0">
                        <a:solidFill>
                          <a:srgbClr val="0000FF"/>
                        </a:solidFill>
                        <a:effectLst/>
                      </a:endParaRPr>
                    </a:p>
                  </a:txBody>
                  <a:tcPr marL="52223" marR="52223" marT="26111" marB="26111">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dirty="0">
                          <a:effectLst/>
                        </a:rPr>
                        <a:t>I wonder why Okonkwo is so afraid. How could he be a successful wrestler if he is dominated by fear?</a:t>
                      </a:r>
                    </a:p>
                    <a:p>
                      <a:pPr algn="ctr" fontAlgn="t"/>
                      <a:endParaRPr lang="en-US" sz="1600" dirty="0">
                        <a:solidFill>
                          <a:srgbClr val="0000FF"/>
                        </a:solidFill>
                        <a:effectLst/>
                      </a:endParaRPr>
                    </a:p>
                  </a:txBody>
                  <a:tcPr marL="52223" marR="52223" marT="26111" marB="26111">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1762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Double-Entry Journal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17495382"/>
              </p:ext>
            </p:extLst>
          </p:nvPr>
        </p:nvGraphicFramePr>
        <p:xfrm>
          <a:off x="304800" y="1676400"/>
          <a:ext cx="8077200" cy="4826570"/>
        </p:xfrm>
        <a:graphic>
          <a:graphicData uri="http://schemas.openxmlformats.org/drawingml/2006/table">
            <a:tbl>
              <a:tblPr/>
              <a:tblGrid>
                <a:gridCol w="38100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tblGrid>
              <a:tr h="385228">
                <a:tc>
                  <a:txBody>
                    <a:bodyPr/>
                    <a:lstStyle/>
                    <a:p>
                      <a:pPr algn="ctr" fontAlgn="t"/>
                      <a:r>
                        <a:rPr lang="en-US" sz="1600" dirty="0">
                          <a:effectLst/>
                        </a:rPr>
                        <a:t>Feelings and Fears: Passage from the Text</a:t>
                      </a:r>
                    </a:p>
                  </a:txBody>
                  <a:tcPr marL="43519" marR="43519" marT="43519" marB="43519">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dirty="0">
                          <a:effectLst/>
                        </a:rPr>
                        <a:t>Personal Response or Interpretation</a:t>
                      </a:r>
                    </a:p>
                  </a:txBody>
                  <a:tcPr marL="43519" marR="43519" marT="43519" marB="43519">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4055998">
                <a:tc>
                  <a:txBody>
                    <a:bodyPr/>
                    <a:lstStyle/>
                    <a:p>
                      <a:pPr algn="ctr" fontAlgn="t"/>
                      <a:r>
                        <a:rPr lang="en-US" sz="1600" dirty="0">
                          <a:effectLst/>
                        </a:rPr>
                        <a:t>Example: “But his whole life was dominated by fear, the fear of failure and of weakness.” (Ch. 2</a:t>
                      </a:r>
                      <a:r>
                        <a:rPr lang="en-US" sz="1600" dirty="0" smtClean="0">
                          <a:effectLst/>
                        </a:rPr>
                        <a:t>)</a:t>
                      </a:r>
                    </a:p>
                    <a:p>
                      <a:pPr algn="ctr" fontAlgn="t"/>
                      <a:r>
                        <a:rPr lang="en-US" sz="1600" dirty="0" smtClean="0">
                          <a:solidFill>
                            <a:srgbClr val="0000FF"/>
                          </a:solidFill>
                          <a:effectLst/>
                        </a:rPr>
                        <a:t>“</a:t>
                      </a:r>
                      <a:r>
                        <a:rPr lang="en-US" sz="1600" dirty="0">
                          <a:solidFill>
                            <a:srgbClr val="0000FF"/>
                          </a:solidFill>
                          <a:effectLst/>
                        </a:rPr>
                        <a:t>He had no patience with unsuccessful men.” (Ch. 1)</a:t>
                      </a:r>
                    </a:p>
                    <a:p>
                      <a:pPr algn="ctr" fontAlgn="t"/>
                      <a:endParaRPr lang="en-US" sz="1600" dirty="0" smtClean="0">
                        <a:solidFill>
                          <a:srgbClr val="0000FF"/>
                        </a:solidFill>
                        <a:effectLst/>
                      </a:endParaRPr>
                    </a:p>
                    <a:p>
                      <a:pPr algn="ctr" fontAlgn="t"/>
                      <a:r>
                        <a:rPr lang="en-US" sz="1600" dirty="0" smtClean="0">
                          <a:solidFill>
                            <a:srgbClr val="0000FF"/>
                          </a:solidFill>
                          <a:effectLst/>
                        </a:rPr>
                        <a:t>“</a:t>
                      </a:r>
                      <a:r>
                        <a:rPr lang="en-US" sz="1600" dirty="0">
                          <a:solidFill>
                            <a:srgbClr val="0000FF"/>
                          </a:solidFill>
                          <a:effectLst/>
                        </a:rPr>
                        <a:t>Okonkwo’s first son, </a:t>
                      </a:r>
                      <a:r>
                        <a:rPr lang="en-US" sz="1600" dirty="0" err="1">
                          <a:solidFill>
                            <a:srgbClr val="0000FF"/>
                          </a:solidFill>
                          <a:effectLst/>
                        </a:rPr>
                        <a:t>Nwoye</a:t>
                      </a:r>
                      <a:r>
                        <a:rPr lang="en-US" sz="1600" dirty="0">
                          <a:solidFill>
                            <a:srgbClr val="0000FF"/>
                          </a:solidFill>
                          <a:effectLst/>
                        </a:rPr>
                        <a:t>, was then twelve years old but was already causing his father great anxiety for his incipient laziness.” (Ch. 2)</a:t>
                      </a:r>
                    </a:p>
                    <a:p>
                      <a:pPr algn="ctr" fontAlgn="t"/>
                      <a:r>
                        <a:rPr lang="en-US" sz="1600" dirty="0">
                          <a:solidFill>
                            <a:srgbClr val="0000FF"/>
                          </a:solidFill>
                          <a:effectLst/>
                        </a:rPr>
                        <a:t>“And indeed he was possessed by the fear of his father’s contemptible life and shameful death.” (Ch.3)</a:t>
                      </a:r>
                    </a:p>
                    <a:p>
                      <a:pPr algn="ctr" fontAlgn="t"/>
                      <a:r>
                        <a:rPr lang="en-US" sz="1600" dirty="0">
                          <a:solidFill>
                            <a:srgbClr val="0000FF"/>
                          </a:solidFill>
                          <a:effectLst/>
                        </a:rPr>
                        <a:t>“Okonkwo never showed any emotion openly, unless it be the emotion of anger. To show affection was a sign of weakness; the only thing worth demonstrating was strength.” (Ch.4)</a:t>
                      </a:r>
                    </a:p>
                  </a:txBody>
                  <a:tcPr marL="52223" marR="52223" marT="26111" marB="26111">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dirty="0">
                          <a:effectLst/>
                        </a:rPr>
                        <a:t>I wonder why Okonkwo is so afraid. How could he be a successful wrestler if he is dominated by fear?</a:t>
                      </a:r>
                    </a:p>
                    <a:p>
                      <a:pPr algn="ctr" fontAlgn="t"/>
                      <a:r>
                        <a:rPr lang="en-US" sz="1600" dirty="0">
                          <a:solidFill>
                            <a:srgbClr val="0000FF"/>
                          </a:solidFill>
                          <a:effectLst/>
                        </a:rPr>
                        <a:t>Okonkwo’s frustration with his father’s faults carries over into his feelings towards others.</a:t>
                      </a:r>
                    </a:p>
                    <a:p>
                      <a:pPr algn="ctr" fontAlgn="t"/>
                      <a:endParaRPr lang="en-US" sz="1600" dirty="0" smtClean="0">
                        <a:solidFill>
                          <a:srgbClr val="0000FF"/>
                        </a:solidFill>
                        <a:effectLst/>
                      </a:endParaRPr>
                    </a:p>
                    <a:p>
                      <a:pPr algn="ctr" fontAlgn="t"/>
                      <a:r>
                        <a:rPr lang="en-US" sz="1600" dirty="0" smtClean="0">
                          <a:solidFill>
                            <a:srgbClr val="0000FF"/>
                          </a:solidFill>
                          <a:effectLst/>
                        </a:rPr>
                        <a:t>Since </a:t>
                      </a:r>
                      <a:r>
                        <a:rPr lang="en-US" sz="1600" dirty="0">
                          <a:solidFill>
                            <a:srgbClr val="0000FF"/>
                          </a:solidFill>
                          <a:effectLst/>
                        </a:rPr>
                        <a:t>Okonkwo’s father is dead, his son is taking over as a foil. Father/son tension may be a motif.</a:t>
                      </a:r>
                    </a:p>
                    <a:p>
                      <a:pPr algn="ctr" fontAlgn="t"/>
                      <a:endParaRPr lang="en-US" sz="1600" dirty="0" smtClean="0">
                        <a:solidFill>
                          <a:srgbClr val="0000FF"/>
                        </a:solidFill>
                        <a:effectLst/>
                      </a:endParaRPr>
                    </a:p>
                    <a:p>
                      <a:pPr algn="ctr" fontAlgn="t"/>
                      <a:endParaRPr lang="en-US" sz="1600" dirty="0" smtClean="0">
                        <a:solidFill>
                          <a:srgbClr val="0000FF"/>
                        </a:solidFill>
                        <a:effectLst/>
                      </a:endParaRPr>
                    </a:p>
                    <a:p>
                      <a:pPr algn="ctr" fontAlgn="t"/>
                      <a:r>
                        <a:rPr lang="en-US" sz="1600" dirty="0" smtClean="0">
                          <a:solidFill>
                            <a:srgbClr val="0000FF"/>
                          </a:solidFill>
                          <a:effectLst/>
                        </a:rPr>
                        <a:t>Okonkwo </a:t>
                      </a:r>
                      <a:r>
                        <a:rPr lang="en-US" sz="1600" dirty="0">
                          <a:solidFill>
                            <a:srgbClr val="0000FF"/>
                          </a:solidFill>
                          <a:effectLst/>
                        </a:rPr>
                        <a:t>became prosperous because of his fear of being like his father. Can a lazy father be more inspiring than a hardworking father?</a:t>
                      </a:r>
                    </a:p>
                    <a:p>
                      <a:pPr algn="ctr" fontAlgn="t"/>
                      <a:endParaRPr lang="en-US" sz="1600" dirty="0" smtClean="0">
                        <a:solidFill>
                          <a:srgbClr val="0000FF"/>
                        </a:solidFill>
                        <a:effectLst/>
                      </a:endParaRPr>
                    </a:p>
                    <a:p>
                      <a:pPr algn="ctr" fontAlgn="t"/>
                      <a:r>
                        <a:rPr lang="en-US" sz="1600" dirty="0" smtClean="0">
                          <a:solidFill>
                            <a:srgbClr val="0000FF"/>
                          </a:solidFill>
                          <a:effectLst/>
                        </a:rPr>
                        <a:t>Okonkwo’s </a:t>
                      </a:r>
                      <a:r>
                        <a:rPr lang="en-US" sz="1600" dirty="0">
                          <a:solidFill>
                            <a:srgbClr val="0000FF"/>
                          </a:solidFill>
                          <a:effectLst/>
                        </a:rPr>
                        <a:t>character is warped by his desire not to appear weak like his father. The only emotion he is willing to show is anger.</a:t>
                      </a:r>
                    </a:p>
                  </a:txBody>
                  <a:tcPr marL="52223" marR="52223" marT="26111" marB="26111">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507963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Entry Task</a:t>
            </a:r>
            <a:br>
              <a:rPr lang="en-US" dirty="0" smtClean="0"/>
            </a:br>
            <a:r>
              <a:rPr lang="en-US" sz="2700" dirty="0" smtClean="0"/>
              <a:t>February 24, 2016</a:t>
            </a:r>
            <a:endParaRPr lang="en-US" sz="2700" dirty="0"/>
          </a:p>
        </p:txBody>
      </p:sp>
      <p:sp>
        <p:nvSpPr>
          <p:cNvPr id="3" name="Content Placeholder 2"/>
          <p:cNvSpPr>
            <a:spLocks noGrp="1"/>
          </p:cNvSpPr>
          <p:nvPr>
            <p:ph idx="1"/>
          </p:nvPr>
        </p:nvSpPr>
        <p:spPr/>
        <p:txBody>
          <a:bodyPr/>
          <a:lstStyle/>
          <a:p>
            <a:r>
              <a:rPr lang="en-US" dirty="0"/>
              <a:t>Listen to the song </a:t>
            </a:r>
            <a:r>
              <a:rPr lang="en-US" dirty="0" smtClean="0"/>
              <a:t>“Cat’s in the Cradle” </a:t>
            </a:r>
            <a:r>
              <a:rPr lang="en-US" dirty="0"/>
              <a:t>by </a:t>
            </a:r>
            <a:r>
              <a:rPr lang="en-US" smtClean="0"/>
              <a:t>Harry Chapin.  </a:t>
            </a:r>
            <a:r>
              <a:rPr lang="en-US" dirty="0"/>
              <a:t>Jot down the main idea/theme of the song.</a:t>
            </a:r>
          </a:p>
          <a:p>
            <a:r>
              <a:rPr lang="en-US" dirty="0"/>
              <a:t>How is the father archetype portrayed in this song?</a:t>
            </a:r>
          </a:p>
          <a:p>
            <a:r>
              <a:rPr lang="en-US" dirty="0"/>
              <a:t>How is it similar or different than how the father archetype is portrayed in </a:t>
            </a:r>
            <a:r>
              <a:rPr lang="en-US" i="1" dirty="0"/>
              <a:t>Things Fall Apart?</a:t>
            </a:r>
            <a:endParaRPr lang="en-US" dirty="0"/>
          </a:p>
        </p:txBody>
      </p:sp>
    </p:spTree>
    <p:extLst>
      <p:ext uri="{BB962C8B-B14F-4D97-AF65-F5344CB8AC3E}">
        <p14:creationId xmlns:p14="http://schemas.microsoft.com/office/powerpoint/2010/main" val="2532129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the Author</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Chinua </a:t>
            </a:r>
            <a:r>
              <a:rPr lang="en-US" dirty="0"/>
              <a:t>Achebe (1930–2013), the son of a Christian minister, was one of Nigeria’s most celebrated novelists. Born an Ibo in </a:t>
            </a:r>
            <a:r>
              <a:rPr lang="en-US" dirty="0" err="1"/>
              <a:t>Ogidi</a:t>
            </a:r>
            <a:r>
              <a:rPr lang="en-US" dirty="0"/>
              <a:t>, Nigeria, in 1930, Achebe was educated in English. Achebe taught English at the university level at colleges in Africa and the United States. His first and best-known novel, </a:t>
            </a:r>
            <a:r>
              <a:rPr lang="en-US" i="1" dirty="0"/>
              <a:t>Things Fall Apart</a:t>
            </a:r>
            <a:r>
              <a:rPr lang="en-US" dirty="0"/>
              <a:t>, was published in 1958. Achebe wrote several novels, short story collections, and books of essays.</a:t>
            </a:r>
          </a:p>
          <a:p>
            <a:pPr marL="0" indent="0">
              <a:buNone/>
            </a:pPr>
            <a:r>
              <a:rPr lang="en-US" dirty="0"/>
              <a:t/>
            </a:r>
            <a:br>
              <a:rPr lang="en-US" dirty="0"/>
            </a:br>
            <a:endParaRPr lang="en-US" dirty="0"/>
          </a:p>
        </p:txBody>
      </p:sp>
    </p:spTree>
    <p:extLst>
      <p:ext uri="{BB962C8B-B14F-4D97-AF65-F5344CB8AC3E}">
        <p14:creationId xmlns:p14="http://schemas.microsoft.com/office/powerpoint/2010/main" val="37757102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Understanding</a:t>
            </a:r>
            <a:endParaRPr lang="en-US" dirty="0"/>
          </a:p>
        </p:txBody>
      </p:sp>
      <p:sp>
        <p:nvSpPr>
          <p:cNvPr id="3" name="Content Placeholder 2"/>
          <p:cNvSpPr>
            <a:spLocks noGrp="1"/>
          </p:cNvSpPr>
          <p:nvPr>
            <p:ph idx="1"/>
          </p:nvPr>
        </p:nvSpPr>
        <p:spPr/>
        <p:txBody>
          <a:bodyPr>
            <a:normAutofit fontScale="92500" lnSpcReduction="10000"/>
          </a:bodyPr>
          <a:lstStyle/>
          <a:p>
            <a:r>
              <a:rPr lang="en-US" dirty="0"/>
              <a:t>What conflicts already existed in the Ibo culture before the arrival of the colonists</a:t>
            </a:r>
            <a:r>
              <a:rPr lang="en-US" dirty="0" smtClean="0"/>
              <a:t>?</a:t>
            </a:r>
            <a:r>
              <a:rPr lang="en-US" dirty="0"/>
              <a:t/>
            </a:r>
            <a:br>
              <a:rPr lang="en-US" dirty="0"/>
            </a:br>
            <a:endParaRPr lang="en-US" dirty="0" smtClean="0"/>
          </a:p>
          <a:p>
            <a:r>
              <a:rPr lang="en-US" dirty="0" smtClean="0"/>
              <a:t>How </a:t>
            </a:r>
            <a:r>
              <a:rPr lang="en-US" dirty="0"/>
              <a:t>is </a:t>
            </a:r>
            <a:r>
              <a:rPr lang="en-US" dirty="0" err="1" smtClean="0"/>
              <a:t>Unoka</a:t>
            </a:r>
            <a:r>
              <a:rPr lang="en-US" dirty="0" smtClean="0"/>
              <a:t> </a:t>
            </a:r>
            <a:r>
              <a:rPr lang="en-US" dirty="0"/>
              <a:t>(Okonkwo’s father) set up as a foil to Okonkwo</a:t>
            </a:r>
            <a:r>
              <a:rPr lang="en-US" dirty="0" smtClean="0"/>
              <a:t>?</a:t>
            </a:r>
            <a:r>
              <a:rPr lang="en-US" dirty="0"/>
              <a:t/>
            </a:r>
            <a:br>
              <a:rPr lang="en-US" dirty="0"/>
            </a:br>
            <a:endParaRPr lang="en-US" dirty="0" smtClean="0"/>
          </a:p>
          <a:p>
            <a:r>
              <a:rPr lang="en-US" dirty="0" smtClean="0"/>
              <a:t>Predict </a:t>
            </a:r>
            <a:r>
              <a:rPr lang="en-US" dirty="0"/>
              <a:t>how father/son tensions could be a motif in this novel.</a:t>
            </a:r>
          </a:p>
          <a:p>
            <a:pPr marL="0" indent="0">
              <a:buNone/>
            </a:pPr>
            <a:r>
              <a:rPr lang="en-US" dirty="0"/>
              <a:t/>
            </a:r>
            <a:br>
              <a:rPr lang="en-US" dirty="0"/>
            </a:br>
            <a:endParaRPr lang="en-US" dirty="0"/>
          </a:p>
        </p:txBody>
      </p:sp>
    </p:spTree>
    <p:extLst>
      <p:ext uri="{BB962C8B-B14F-4D97-AF65-F5344CB8AC3E}">
        <p14:creationId xmlns:p14="http://schemas.microsoft.com/office/powerpoint/2010/main" val="8545387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rved Up Arrow 5"/>
          <p:cNvSpPr/>
          <p:nvPr/>
        </p:nvSpPr>
        <p:spPr>
          <a:xfrm rot="17595694">
            <a:off x="5590484" y="3938397"/>
            <a:ext cx="2535032" cy="1409700"/>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Title 1"/>
          <p:cNvSpPr>
            <a:spLocks noGrp="1"/>
          </p:cNvSpPr>
          <p:nvPr>
            <p:ph type="title"/>
          </p:nvPr>
        </p:nvSpPr>
        <p:spPr/>
        <p:txBody>
          <a:bodyPr/>
          <a:lstStyle/>
          <a:p>
            <a:r>
              <a:rPr lang="en-US" dirty="0" smtClean="0"/>
              <a:t>Literary Analysis Paper</a:t>
            </a:r>
            <a:endParaRPr lang="en-US" dirty="0"/>
          </a:p>
        </p:txBody>
      </p:sp>
      <p:sp>
        <p:nvSpPr>
          <p:cNvPr id="3" name="Content Placeholder 2"/>
          <p:cNvSpPr>
            <a:spLocks noGrp="1"/>
          </p:cNvSpPr>
          <p:nvPr>
            <p:ph idx="1"/>
          </p:nvPr>
        </p:nvSpPr>
        <p:spPr/>
        <p:txBody>
          <a:bodyPr>
            <a:normAutofit/>
          </a:bodyPr>
          <a:lstStyle/>
          <a:p>
            <a:pPr marL="0" indent="0" algn="ctr">
              <a:buNone/>
            </a:pPr>
            <a:r>
              <a:rPr lang="en-US" sz="2800" dirty="0" smtClean="0"/>
              <a:t>After completing </a:t>
            </a:r>
            <a:r>
              <a:rPr lang="en-US" sz="2800" i="1" dirty="0" smtClean="0"/>
              <a:t>Things Fall Apart</a:t>
            </a:r>
            <a:r>
              <a:rPr lang="en-US" sz="2800" dirty="0" smtClean="0"/>
              <a:t>, everyone will write a </a:t>
            </a:r>
            <a:r>
              <a:rPr lang="en-US" sz="2800" b="1" dirty="0" smtClean="0"/>
              <a:t>Literary Analysis Paper </a:t>
            </a:r>
            <a:r>
              <a:rPr lang="en-US" sz="2800" dirty="0" smtClean="0"/>
              <a:t>on the following prompt:</a:t>
            </a:r>
          </a:p>
          <a:p>
            <a:pPr marL="0" indent="0" algn="ctr">
              <a:buNone/>
            </a:pPr>
            <a:r>
              <a:rPr lang="en-US" sz="2800" dirty="0" smtClean="0"/>
              <a:t>Analyze how the depiction of __________ shapes the meaning of the work as a whole.  You should look especially at how the introduction of colonialism affects the meaning that surrounds your area of inquiry.</a:t>
            </a:r>
            <a:endParaRPr lang="en-US" sz="2800" dirty="0"/>
          </a:p>
        </p:txBody>
      </p:sp>
      <p:sp>
        <p:nvSpPr>
          <p:cNvPr id="4" name="Rounded Rectangle 3"/>
          <p:cNvSpPr/>
          <p:nvPr/>
        </p:nvSpPr>
        <p:spPr>
          <a:xfrm>
            <a:off x="2983345" y="4267200"/>
            <a:ext cx="4038600" cy="2514600"/>
          </a:xfrm>
          <a:prstGeom prst="roundRect">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t>Father / Son Relationships</a:t>
            </a:r>
          </a:p>
          <a:p>
            <a:pPr algn="ctr"/>
            <a:r>
              <a:rPr lang="en-US" b="1" dirty="0" smtClean="0"/>
              <a:t>What Makes A Society Civilized</a:t>
            </a:r>
          </a:p>
          <a:p>
            <a:pPr algn="ctr"/>
            <a:r>
              <a:rPr lang="en-US" b="1" dirty="0" smtClean="0"/>
              <a:t>Cultural Collisions (Conflict)</a:t>
            </a:r>
          </a:p>
          <a:p>
            <a:pPr algn="ctr"/>
            <a:r>
              <a:rPr lang="en-US" b="1" dirty="0" smtClean="0"/>
              <a:t>Gender Roles</a:t>
            </a:r>
          </a:p>
          <a:p>
            <a:pPr algn="ctr"/>
            <a:r>
              <a:rPr lang="en-US" b="1" dirty="0" smtClean="0"/>
              <a:t>The Use Of Violence</a:t>
            </a:r>
          </a:p>
          <a:p>
            <a:pPr algn="ctr"/>
            <a:r>
              <a:rPr lang="en-US" b="1" dirty="0" smtClean="0"/>
              <a:t>Acts Of Sacrifice</a:t>
            </a:r>
          </a:p>
        </p:txBody>
      </p:sp>
    </p:spTree>
    <p:extLst>
      <p:ext uri="{BB962C8B-B14F-4D97-AF65-F5344CB8AC3E}">
        <p14:creationId xmlns:p14="http://schemas.microsoft.com/office/powerpoint/2010/main" val="500026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Character in Conflict</a:t>
            </a:r>
            <a:br>
              <a:rPr lang="en-US" dirty="0" smtClean="0"/>
            </a:br>
            <a:r>
              <a:rPr lang="en-US" sz="2000" dirty="0" smtClean="0"/>
              <a:t>Fill in the chart below to explore the conflicting sides of Okonkwo’s character.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59234617"/>
              </p:ext>
            </p:extLst>
          </p:nvPr>
        </p:nvGraphicFramePr>
        <p:xfrm>
          <a:off x="457200" y="2232501"/>
          <a:ext cx="8229600" cy="4084320"/>
        </p:xfrm>
        <a:graphic>
          <a:graphicData uri="http://schemas.openxmlformats.org/drawingml/2006/table">
            <a:tbl>
              <a:tblPr/>
              <a:tblGrid>
                <a:gridCol w="4114800">
                  <a:extLst>
                    <a:ext uri="{9D8B030D-6E8A-4147-A177-3AD203B41FA5}">
                      <a16:colId xmlns:a16="http://schemas.microsoft.com/office/drawing/2014/main" val="2544207541"/>
                    </a:ext>
                  </a:extLst>
                </a:gridCol>
                <a:gridCol w="4114800">
                  <a:extLst>
                    <a:ext uri="{9D8B030D-6E8A-4147-A177-3AD203B41FA5}">
                      <a16:colId xmlns:a16="http://schemas.microsoft.com/office/drawing/2014/main" val="3589578253"/>
                    </a:ext>
                  </a:extLst>
                </a:gridCol>
              </a:tblGrid>
              <a:tr h="285750">
                <a:tc>
                  <a:txBody>
                    <a:bodyPr/>
                    <a:lstStyle/>
                    <a:p>
                      <a:pPr algn="ctr" fontAlgn="t"/>
                      <a:r>
                        <a:rPr lang="en-US">
                          <a:effectLst/>
                        </a:rPr>
                        <a:t>Okonkwo’s Achievements and Status</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a:effectLst/>
                        </a:rPr>
                        <a:t>Negative Traits and Actions</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59839"/>
                  </a:ext>
                </a:extLst>
              </a:tr>
              <a:tr h="285750">
                <a:tc>
                  <a:txBody>
                    <a:bodyPr/>
                    <a:lstStyle/>
                    <a:p>
                      <a:pPr algn="ctr" fontAlgn="t"/>
                      <a:endParaRPr lang="en-US" dirty="0">
                        <a:solidFill>
                          <a:srgbClr val="0000FF"/>
                        </a:solidFill>
                        <a:effectLst/>
                      </a:endParaRP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endParaRPr lang="en-US" dirty="0" smtClean="0">
                        <a:solidFill>
                          <a:srgbClr val="0000FF"/>
                        </a:solidFill>
                        <a:effectLst/>
                      </a:endParaRPr>
                    </a:p>
                    <a:p>
                      <a:pPr algn="ctr" fontAlgn="t"/>
                      <a:endParaRPr lang="en-US" dirty="0" smtClean="0">
                        <a:solidFill>
                          <a:srgbClr val="0000FF"/>
                        </a:solidFill>
                        <a:effectLst/>
                      </a:endParaRPr>
                    </a:p>
                    <a:p>
                      <a:pPr algn="ctr" fontAlgn="t"/>
                      <a:endParaRPr lang="en-US" dirty="0" smtClean="0">
                        <a:solidFill>
                          <a:srgbClr val="0000FF"/>
                        </a:solidFill>
                        <a:effectLst/>
                      </a:endParaRPr>
                    </a:p>
                    <a:p>
                      <a:pPr algn="ctr" fontAlgn="t"/>
                      <a:endParaRPr lang="en-US" dirty="0" smtClean="0">
                        <a:solidFill>
                          <a:srgbClr val="0000FF"/>
                        </a:solidFill>
                        <a:effectLst/>
                      </a:endParaRPr>
                    </a:p>
                    <a:p>
                      <a:pPr algn="ctr" fontAlgn="t"/>
                      <a:endParaRPr lang="en-US" dirty="0" smtClean="0">
                        <a:solidFill>
                          <a:srgbClr val="0000FF"/>
                        </a:solidFill>
                        <a:effectLst/>
                      </a:endParaRPr>
                    </a:p>
                    <a:p>
                      <a:pPr algn="ctr" fontAlgn="t"/>
                      <a:endParaRPr lang="en-US" dirty="0" smtClean="0">
                        <a:solidFill>
                          <a:srgbClr val="0000FF"/>
                        </a:solidFill>
                        <a:effectLst/>
                      </a:endParaRPr>
                    </a:p>
                    <a:p>
                      <a:pPr algn="ctr" fontAlgn="t"/>
                      <a:endParaRPr lang="en-US" dirty="0" smtClean="0">
                        <a:solidFill>
                          <a:srgbClr val="0000FF"/>
                        </a:solidFill>
                        <a:effectLst/>
                      </a:endParaRPr>
                    </a:p>
                    <a:p>
                      <a:pPr algn="ctr" fontAlgn="t"/>
                      <a:endParaRPr lang="en-US" dirty="0" smtClean="0">
                        <a:solidFill>
                          <a:srgbClr val="0000FF"/>
                        </a:solidFill>
                        <a:effectLst/>
                      </a:endParaRPr>
                    </a:p>
                    <a:p>
                      <a:pPr algn="ctr" fontAlgn="t"/>
                      <a:endParaRPr lang="en-US" dirty="0" smtClean="0">
                        <a:solidFill>
                          <a:srgbClr val="0000FF"/>
                        </a:solidFill>
                        <a:effectLst/>
                      </a:endParaRPr>
                    </a:p>
                    <a:p>
                      <a:pPr algn="ctr" fontAlgn="t"/>
                      <a:endParaRPr lang="en-US" dirty="0" smtClean="0">
                        <a:solidFill>
                          <a:srgbClr val="0000FF"/>
                        </a:solidFill>
                        <a:effectLst/>
                      </a:endParaRPr>
                    </a:p>
                    <a:p>
                      <a:pPr algn="ctr" fontAlgn="t"/>
                      <a:endParaRPr lang="en-US" dirty="0" smtClean="0">
                        <a:solidFill>
                          <a:srgbClr val="0000FF"/>
                        </a:solidFill>
                        <a:effectLst/>
                      </a:endParaRPr>
                    </a:p>
                    <a:p>
                      <a:pPr algn="ctr" fontAlgn="t"/>
                      <a:endParaRPr lang="en-US" dirty="0" smtClean="0">
                        <a:solidFill>
                          <a:srgbClr val="0000FF"/>
                        </a:solidFill>
                        <a:effectLst/>
                      </a:endParaRPr>
                    </a:p>
                    <a:p>
                      <a:pPr algn="ctr" fontAlgn="t"/>
                      <a:endParaRPr lang="en-US" dirty="0">
                        <a:solidFill>
                          <a:srgbClr val="0000FF"/>
                        </a:solidFill>
                        <a:effectLst/>
                      </a:endParaRP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326974"/>
                  </a:ext>
                </a:extLst>
              </a:tr>
            </a:tbl>
          </a:graphicData>
        </a:graphic>
      </p:graphicFrame>
    </p:spTree>
    <p:extLst>
      <p:ext uri="{BB962C8B-B14F-4D97-AF65-F5344CB8AC3E}">
        <p14:creationId xmlns:p14="http://schemas.microsoft.com/office/powerpoint/2010/main" val="35391966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 in Conflict</a:t>
            </a:r>
            <a:endParaRPr lang="en-US" dirty="0"/>
          </a:p>
        </p:txBody>
      </p:sp>
      <p:graphicFrame>
        <p:nvGraphicFramePr>
          <p:cNvPr id="4" name="Content Placeholder 3"/>
          <p:cNvGraphicFramePr>
            <a:graphicFrameLocks noGrp="1"/>
          </p:cNvGraphicFramePr>
          <p:nvPr>
            <p:ph idx="1"/>
          </p:nvPr>
        </p:nvGraphicFramePr>
        <p:xfrm>
          <a:off x="457200" y="2232501"/>
          <a:ext cx="8229600" cy="3261360"/>
        </p:xfrm>
        <a:graphic>
          <a:graphicData uri="http://schemas.openxmlformats.org/drawingml/2006/table">
            <a:tbl>
              <a:tblPr/>
              <a:tblGrid>
                <a:gridCol w="4114800">
                  <a:extLst>
                    <a:ext uri="{9D8B030D-6E8A-4147-A177-3AD203B41FA5}">
                      <a16:colId xmlns:a16="http://schemas.microsoft.com/office/drawing/2014/main" val="2544207541"/>
                    </a:ext>
                  </a:extLst>
                </a:gridCol>
                <a:gridCol w="4114800">
                  <a:extLst>
                    <a:ext uri="{9D8B030D-6E8A-4147-A177-3AD203B41FA5}">
                      <a16:colId xmlns:a16="http://schemas.microsoft.com/office/drawing/2014/main" val="3589578253"/>
                    </a:ext>
                  </a:extLst>
                </a:gridCol>
              </a:tblGrid>
              <a:tr h="285750">
                <a:tc>
                  <a:txBody>
                    <a:bodyPr/>
                    <a:lstStyle/>
                    <a:p>
                      <a:pPr algn="ctr" fontAlgn="t"/>
                      <a:r>
                        <a:rPr lang="en-US">
                          <a:effectLst/>
                        </a:rPr>
                        <a:t>Okonkwo’s Achievements and Status</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a:effectLst/>
                        </a:rPr>
                        <a:t>Negative Traits and Actions</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59839"/>
                  </a:ext>
                </a:extLst>
              </a:tr>
              <a:tr h="285750">
                <a:tc>
                  <a:txBody>
                    <a:bodyPr/>
                    <a:lstStyle/>
                    <a:p>
                      <a:pPr algn="ctr" fontAlgn="t"/>
                      <a:r>
                        <a:rPr lang="en-US" dirty="0">
                          <a:solidFill>
                            <a:srgbClr val="0000FF"/>
                          </a:solidFill>
                          <a:effectLst/>
                        </a:rPr>
                        <a:t>A great wrestler</a:t>
                      </a:r>
                    </a:p>
                    <a:p>
                      <a:pPr algn="ctr" fontAlgn="t"/>
                      <a:r>
                        <a:rPr lang="en-US" dirty="0">
                          <a:solidFill>
                            <a:srgbClr val="0000FF"/>
                          </a:solidFill>
                          <a:effectLst/>
                        </a:rPr>
                        <a:t>Wealthy farmer</a:t>
                      </a:r>
                    </a:p>
                    <a:p>
                      <a:pPr algn="ctr" fontAlgn="t"/>
                      <a:r>
                        <a:rPr lang="en-US" dirty="0">
                          <a:solidFill>
                            <a:srgbClr val="0000FF"/>
                          </a:solidFill>
                          <a:effectLst/>
                        </a:rPr>
                        <a:t>A great warrior</a:t>
                      </a:r>
                    </a:p>
                    <a:p>
                      <a:pPr algn="ctr" fontAlgn="t"/>
                      <a:r>
                        <a:rPr lang="en-US" dirty="0">
                          <a:solidFill>
                            <a:srgbClr val="0000FF"/>
                          </a:solidFill>
                          <a:effectLst/>
                        </a:rPr>
                        <a:t>Hard worker</a:t>
                      </a:r>
                    </a:p>
                    <a:p>
                      <a:pPr algn="ctr" fontAlgn="t"/>
                      <a:r>
                        <a:rPr lang="en-US" dirty="0">
                          <a:solidFill>
                            <a:srgbClr val="0000FF"/>
                          </a:solidFill>
                          <a:effectLst/>
                        </a:rPr>
                        <a:t>Religious</a:t>
                      </a:r>
                    </a:p>
                    <a:p>
                      <a:pPr algn="ctr" fontAlgn="t"/>
                      <a:r>
                        <a:rPr lang="en-US" dirty="0">
                          <a:solidFill>
                            <a:srgbClr val="0000FF"/>
                          </a:solidFill>
                          <a:effectLst/>
                        </a:rPr>
                        <a:t>Respectful to community elders</a:t>
                      </a:r>
                    </a:p>
                    <a:p>
                      <a:pPr algn="ctr" fontAlgn="t"/>
                      <a:r>
                        <a:rPr lang="en-US" dirty="0">
                          <a:solidFill>
                            <a:srgbClr val="0000FF"/>
                          </a:solidFill>
                          <a:effectLst/>
                        </a:rPr>
                        <a:t>Supported his mother and sisters</a:t>
                      </a:r>
                    </a:p>
                    <a:p>
                      <a:pPr algn="ctr" fontAlgn="t"/>
                      <a:r>
                        <a:rPr lang="en-US" dirty="0">
                          <a:solidFill>
                            <a:srgbClr val="0000FF"/>
                          </a:solidFill>
                          <a:effectLst/>
                        </a:rPr>
                        <a:t>Doesn’t give up</a:t>
                      </a:r>
                    </a:p>
                    <a:p>
                      <a:pPr algn="ctr" fontAlgn="t"/>
                      <a:r>
                        <a:rPr lang="en-US" dirty="0">
                          <a:solidFill>
                            <a:srgbClr val="0000FF"/>
                          </a:solidFill>
                          <a:effectLst/>
                        </a:rPr>
                        <a:t>Careful farmer</a:t>
                      </a:r>
                    </a:p>
                    <a:p>
                      <a:pPr algn="ctr" fontAlgn="t"/>
                      <a:r>
                        <a:rPr lang="en-US" dirty="0">
                          <a:solidFill>
                            <a:srgbClr val="0000FF"/>
                          </a:solidFill>
                          <a:effectLst/>
                        </a:rPr>
                        <a:t>Rose to greatness from poverty</a:t>
                      </a: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dirty="0">
                          <a:solidFill>
                            <a:srgbClr val="0000FF"/>
                          </a:solidFill>
                          <a:effectLst/>
                        </a:rPr>
                        <a:t>Hot temper</a:t>
                      </a:r>
                    </a:p>
                    <a:p>
                      <a:pPr algn="ctr" fontAlgn="t"/>
                      <a:r>
                        <a:rPr lang="en-US" dirty="0">
                          <a:solidFill>
                            <a:srgbClr val="0000FF"/>
                          </a:solidFill>
                          <a:effectLst/>
                        </a:rPr>
                        <a:t>Fear of weakness</a:t>
                      </a:r>
                    </a:p>
                    <a:p>
                      <a:pPr algn="ctr" fontAlgn="t"/>
                      <a:r>
                        <a:rPr lang="en-US" dirty="0">
                          <a:solidFill>
                            <a:srgbClr val="0000FF"/>
                          </a:solidFill>
                          <a:effectLst/>
                        </a:rPr>
                        <a:t>Fear of being like his father</a:t>
                      </a:r>
                    </a:p>
                    <a:p>
                      <a:pPr algn="ctr" fontAlgn="t"/>
                      <a:r>
                        <a:rPr lang="en-US" dirty="0">
                          <a:solidFill>
                            <a:srgbClr val="0000FF"/>
                          </a:solidFill>
                          <a:effectLst/>
                        </a:rPr>
                        <a:t>Nags and beats his son</a:t>
                      </a:r>
                    </a:p>
                    <a:p>
                      <a:pPr algn="ctr" fontAlgn="t"/>
                      <a:r>
                        <a:rPr lang="en-US" dirty="0">
                          <a:solidFill>
                            <a:srgbClr val="0000FF"/>
                          </a:solidFill>
                          <a:effectLst/>
                        </a:rPr>
                        <a:t>Insults unsuccessful men</a:t>
                      </a:r>
                    </a:p>
                    <a:p>
                      <a:pPr algn="ctr" fontAlgn="t"/>
                      <a:r>
                        <a:rPr lang="en-US" dirty="0">
                          <a:solidFill>
                            <a:srgbClr val="0000FF"/>
                          </a:solidFill>
                          <a:effectLst/>
                        </a:rPr>
                        <a:t>Can’t show emotion</a:t>
                      </a:r>
                    </a:p>
                    <a:p>
                      <a:pPr algn="ctr" fontAlgn="t"/>
                      <a:r>
                        <a:rPr lang="en-US" dirty="0">
                          <a:solidFill>
                            <a:srgbClr val="0000FF"/>
                          </a:solidFill>
                          <a:effectLst/>
                        </a:rPr>
                        <a:t>Beats his wife</a:t>
                      </a:r>
                    </a:p>
                    <a:p>
                      <a:pPr algn="ctr" fontAlgn="t"/>
                      <a:r>
                        <a:rPr lang="en-US" dirty="0">
                          <a:solidFill>
                            <a:srgbClr val="0000FF"/>
                          </a:solidFill>
                          <a:effectLst/>
                        </a:rPr>
                        <a:t>Forgets the Week of Peace</a:t>
                      </a:r>
                    </a:p>
                    <a:p>
                      <a:pPr algn="ctr" fontAlgn="t"/>
                      <a:r>
                        <a:rPr lang="en-US" dirty="0">
                          <a:solidFill>
                            <a:srgbClr val="0000FF"/>
                          </a:solidFill>
                          <a:effectLst/>
                        </a:rPr>
                        <a:t>Won’t admit wrongdoing</a:t>
                      </a:r>
                    </a:p>
                    <a:p>
                      <a:pPr algn="ctr" fontAlgn="t"/>
                      <a:r>
                        <a:rPr lang="en-US" dirty="0">
                          <a:solidFill>
                            <a:srgbClr val="0000FF"/>
                          </a:solidFill>
                          <a:effectLst/>
                        </a:rPr>
                        <a:t>Critical of his sons</a:t>
                      </a: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326974"/>
                  </a:ext>
                </a:extLst>
              </a:tr>
            </a:tbl>
          </a:graphicData>
        </a:graphic>
      </p:graphicFrame>
    </p:spTree>
    <p:extLst>
      <p:ext uri="{BB962C8B-B14F-4D97-AF65-F5344CB8AC3E}">
        <p14:creationId xmlns:p14="http://schemas.microsoft.com/office/powerpoint/2010/main" val="12734141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Create </a:t>
            </a:r>
            <a:r>
              <a:rPr lang="en-US" dirty="0"/>
              <a:t>the graphic </a:t>
            </a:r>
            <a:r>
              <a:rPr lang="en-US" dirty="0" smtClean="0"/>
              <a:t>organizer </a:t>
            </a:r>
            <a:r>
              <a:rPr lang="en-US" dirty="0"/>
              <a:t>to begin Okonkwo’s family tree.</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64727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dirty="0" smtClean="0"/>
              <a:t>Okonkwo’s Family Tree</a:t>
            </a:r>
            <a:endParaRPr lang="en-US" dirty="0"/>
          </a:p>
        </p:txBody>
      </p:sp>
      <p:pic>
        <p:nvPicPr>
          <p:cNvPr id="2050" name="Picture 2" descr="Things Fall Apart - Family Tre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1676400"/>
            <a:ext cx="6206526"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60766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 Ibo Tableau</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Work with your group members to create a tableau (a freeze-frame snapshot) of characters from </a:t>
            </a:r>
            <a:r>
              <a:rPr lang="en-US" i="1" dirty="0"/>
              <a:t>Things Fall Apart.</a:t>
            </a:r>
            <a:endParaRPr lang="en-US" dirty="0"/>
          </a:p>
          <a:p>
            <a:r>
              <a:rPr lang="en-US" dirty="0"/>
              <a:t>Review the basic facts about your character. Write a short statement that your character will give. The statement should begin with “I am …”; then state your character’s name and reveal an interesting fact about that character. Just as the characters’ positions in the tableau will explain their relationships with one another, try to let the lines you write and the way you deliver them reveal your character’s attitude and personality</a:t>
            </a:r>
            <a:r>
              <a:rPr lang="en-US" dirty="0" smtClean="0"/>
              <a:t>.</a:t>
            </a:r>
            <a:endParaRPr lang="en-US" dirty="0"/>
          </a:p>
          <a:p>
            <a:r>
              <a:rPr lang="en-US" dirty="0" smtClean="0"/>
              <a:t>Work with your group to decide where each character should stand, how he or she should pose, and where he or she should be positioned in relation to others.  Be prepared to present your tableau to the class.  You and fellow characters should strike the pose and then step out of the freeze-frame one at a time to deliver your lines.</a:t>
            </a:r>
            <a:r>
              <a:rPr lang="en-US" dirty="0"/>
              <a:t/>
            </a:r>
            <a:br>
              <a:rPr lang="en-US" dirty="0"/>
            </a:br>
            <a:endParaRPr lang="en-US" dirty="0"/>
          </a:p>
        </p:txBody>
      </p:sp>
    </p:spTree>
    <p:extLst>
      <p:ext uri="{BB962C8B-B14F-4D97-AF65-F5344CB8AC3E}">
        <p14:creationId xmlns:p14="http://schemas.microsoft.com/office/powerpoint/2010/main" val="42516326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Entry Task</a:t>
            </a:r>
            <a:endParaRPr lang="en-US" dirty="0"/>
          </a:p>
        </p:txBody>
      </p:sp>
      <p:sp>
        <p:nvSpPr>
          <p:cNvPr id="3" name="Content Placeholder 2"/>
          <p:cNvSpPr>
            <a:spLocks noGrp="1"/>
          </p:cNvSpPr>
          <p:nvPr>
            <p:ph idx="1"/>
          </p:nvPr>
        </p:nvSpPr>
        <p:spPr/>
        <p:txBody>
          <a:bodyPr/>
          <a:lstStyle/>
          <a:p>
            <a:pPr marL="0" indent="0">
              <a:buNone/>
            </a:pPr>
            <a:r>
              <a:rPr lang="en-US" dirty="0" smtClean="0"/>
              <a:t>Respond to the following question:</a:t>
            </a:r>
          </a:p>
          <a:p>
            <a:endParaRPr lang="en-US" dirty="0"/>
          </a:p>
          <a:p>
            <a:r>
              <a:rPr lang="en-US" dirty="0" smtClean="0"/>
              <a:t>What is your definition of a </a:t>
            </a:r>
            <a:r>
              <a:rPr lang="en-US" b="1" dirty="0" smtClean="0"/>
              <a:t>civilized society</a:t>
            </a:r>
            <a:r>
              <a:rPr lang="en-US" dirty="0" smtClean="0"/>
              <a:t>?</a:t>
            </a:r>
          </a:p>
          <a:p>
            <a:pPr marL="0" indent="0">
              <a:buNone/>
            </a:pPr>
            <a:r>
              <a:rPr lang="en-US" i="1" dirty="0" smtClean="0"/>
              <a:t>A civilized society is one in which….</a:t>
            </a:r>
          </a:p>
          <a:p>
            <a:r>
              <a:rPr lang="en-US" dirty="0" smtClean="0"/>
              <a:t>Be prepared to share your ideas with the class.</a:t>
            </a:r>
          </a:p>
        </p:txBody>
      </p:sp>
    </p:spTree>
    <p:extLst>
      <p:ext uri="{BB962C8B-B14F-4D97-AF65-F5344CB8AC3E}">
        <p14:creationId xmlns:p14="http://schemas.microsoft.com/office/powerpoint/2010/main" val="19753977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 Ibo culture, as presented in the novel, a civilized society?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34100697"/>
              </p:ext>
            </p:extLst>
          </p:nvPr>
        </p:nvGraphicFramePr>
        <p:xfrm>
          <a:off x="1371597" y="1676400"/>
          <a:ext cx="5867402" cy="4449763"/>
        </p:xfrm>
        <a:graphic>
          <a:graphicData uri="http://schemas.openxmlformats.org/drawingml/2006/table">
            <a:tbl>
              <a:tblPr/>
              <a:tblGrid>
                <a:gridCol w="2933701">
                  <a:extLst>
                    <a:ext uri="{9D8B030D-6E8A-4147-A177-3AD203B41FA5}">
                      <a16:colId xmlns:a16="http://schemas.microsoft.com/office/drawing/2014/main" val="3103679274"/>
                    </a:ext>
                  </a:extLst>
                </a:gridCol>
                <a:gridCol w="2933701">
                  <a:extLst>
                    <a:ext uri="{9D8B030D-6E8A-4147-A177-3AD203B41FA5}">
                      <a16:colId xmlns:a16="http://schemas.microsoft.com/office/drawing/2014/main" val="3688879296"/>
                    </a:ext>
                  </a:extLst>
                </a:gridCol>
              </a:tblGrid>
              <a:tr h="289752">
                <a:tc>
                  <a:txBody>
                    <a:bodyPr/>
                    <a:lstStyle/>
                    <a:p>
                      <a:pPr algn="ctr" fontAlgn="t"/>
                      <a:r>
                        <a:rPr lang="en-US" sz="1200">
                          <a:effectLst/>
                        </a:rPr>
                        <a:t>Yes</a:t>
                      </a:r>
                    </a:p>
                  </a:txBody>
                  <a:tcPr marL="52627" marR="52627" marT="52627" marB="5262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200">
                          <a:effectLst/>
                        </a:rPr>
                        <a:t>No</a:t>
                      </a:r>
                    </a:p>
                  </a:txBody>
                  <a:tcPr marL="52627" marR="52627" marT="52627" marB="5262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97710424"/>
                  </a:ext>
                </a:extLst>
              </a:tr>
              <a:tr h="4160011">
                <a:tc>
                  <a:txBody>
                    <a:bodyPr/>
                    <a:lstStyle/>
                    <a:p>
                      <a:pPr algn="ctr" fontAlgn="t"/>
                      <a:endParaRPr lang="en-US" sz="1200" dirty="0">
                        <a:solidFill>
                          <a:srgbClr val="0000FF"/>
                        </a:solidFill>
                        <a:effectLst/>
                      </a:endParaRPr>
                    </a:p>
                  </a:txBody>
                  <a:tcPr marL="63153" marR="63153" marT="31576" marB="31576">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en-US" sz="1200" dirty="0">
                        <a:solidFill>
                          <a:srgbClr val="0000FF"/>
                        </a:solidFill>
                        <a:effectLst/>
                      </a:endParaRPr>
                    </a:p>
                  </a:txBody>
                  <a:tcPr marL="63153" marR="63153" marT="31576" marB="31576">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0379635"/>
                  </a:ext>
                </a:extLst>
              </a:tr>
            </a:tbl>
          </a:graphicData>
        </a:graphic>
      </p:graphicFrame>
    </p:spTree>
    <p:extLst>
      <p:ext uri="{BB962C8B-B14F-4D97-AF65-F5344CB8AC3E}">
        <p14:creationId xmlns:p14="http://schemas.microsoft.com/office/powerpoint/2010/main" val="32455062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 Ibo culture, as presented in the novel, a civilized society?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9680942"/>
              </p:ext>
            </p:extLst>
          </p:nvPr>
        </p:nvGraphicFramePr>
        <p:xfrm>
          <a:off x="1371597" y="1676400"/>
          <a:ext cx="5867402" cy="4742024"/>
        </p:xfrm>
        <a:graphic>
          <a:graphicData uri="http://schemas.openxmlformats.org/drawingml/2006/table">
            <a:tbl>
              <a:tblPr/>
              <a:tblGrid>
                <a:gridCol w="2933701">
                  <a:extLst>
                    <a:ext uri="{9D8B030D-6E8A-4147-A177-3AD203B41FA5}">
                      <a16:colId xmlns:a16="http://schemas.microsoft.com/office/drawing/2014/main" val="3103679274"/>
                    </a:ext>
                  </a:extLst>
                </a:gridCol>
                <a:gridCol w="2933701">
                  <a:extLst>
                    <a:ext uri="{9D8B030D-6E8A-4147-A177-3AD203B41FA5}">
                      <a16:colId xmlns:a16="http://schemas.microsoft.com/office/drawing/2014/main" val="3688879296"/>
                    </a:ext>
                  </a:extLst>
                </a:gridCol>
              </a:tblGrid>
              <a:tr h="289752">
                <a:tc>
                  <a:txBody>
                    <a:bodyPr/>
                    <a:lstStyle/>
                    <a:p>
                      <a:pPr algn="ctr" fontAlgn="t"/>
                      <a:r>
                        <a:rPr lang="en-US" sz="1200">
                          <a:effectLst/>
                        </a:rPr>
                        <a:t>Yes</a:t>
                      </a:r>
                    </a:p>
                  </a:txBody>
                  <a:tcPr marL="52627" marR="52627" marT="52627" marB="5262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200">
                          <a:effectLst/>
                        </a:rPr>
                        <a:t>No</a:t>
                      </a:r>
                    </a:p>
                  </a:txBody>
                  <a:tcPr marL="52627" marR="52627" marT="52627" marB="5262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97710424"/>
                  </a:ext>
                </a:extLst>
              </a:tr>
              <a:tr h="4160011">
                <a:tc>
                  <a:txBody>
                    <a:bodyPr/>
                    <a:lstStyle/>
                    <a:p>
                      <a:pPr marL="285750" indent="-285750" algn="ctr" fontAlgn="t">
                        <a:buFont typeface="Arial" panose="020B0604020202020204" pitchFamily="34" charset="0"/>
                        <a:buChar char="•"/>
                      </a:pPr>
                      <a:r>
                        <a:rPr lang="en-US" sz="1600" dirty="0">
                          <a:solidFill>
                            <a:srgbClr val="0000FF"/>
                          </a:solidFill>
                          <a:effectLst/>
                        </a:rPr>
                        <a:t>They have strong religious beliefs: they celebrate and respect the Week of Peace.</a:t>
                      </a:r>
                    </a:p>
                    <a:p>
                      <a:pPr marL="285750" indent="-285750" algn="ctr" fontAlgn="t">
                        <a:buFont typeface="Arial" panose="020B0604020202020204" pitchFamily="34" charset="0"/>
                        <a:buChar char="•"/>
                      </a:pPr>
                      <a:r>
                        <a:rPr lang="en-US" sz="1600" dirty="0">
                          <a:solidFill>
                            <a:srgbClr val="0000FF"/>
                          </a:solidFill>
                          <a:effectLst/>
                        </a:rPr>
                        <a:t>Their culture rewards hard work: Okonkwo is respected and given authority due to his industrious nature.</a:t>
                      </a:r>
                    </a:p>
                    <a:p>
                      <a:pPr marL="285750" indent="-285750" algn="ctr" fontAlgn="t">
                        <a:buFont typeface="Arial" panose="020B0604020202020204" pitchFamily="34" charset="0"/>
                        <a:buChar char="•"/>
                      </a:pPr>
                      <a:r>
                        <a:rPr lang="en-US" sz="1600" dirty="0">
                          <a:solidFill>
                            <a:srgbClr val="0000FF"/>
                          </a:solidFill>
                          <a:effectLst/>
                        </a:rPr>
                        <a:t>They have a strong sense of community and justice: there are customs in place to avoid war, such as the treaty in which </a:t>
                      </a:r>
                      <a:r>
                        <a:rPr lang="en-US" sz="1600" dirty="0" err="1">
                          <a:solidFill>
                            <a:srgbClr val="0000FF"/>
                          </a:solidFill>
                          <a:effectLst/>
                        </a:rPr>
                        <a:t>Ikemefuna</a:t>
                      </a:r>
                      <a:r>
                        <a:rPr lang="en-US" sz="1600" dirty="0">
                          <a:solidFill>
                            <a:srgbClr val="0000FF"/>
                          </a:solidFill>
                          <a:effectLst/>
                        </a:rPr>
                        <a:t> was sent to </a:t>
                      </a:r>
                      <a:r>
                        <a:rPr lang="en-US" sz="1600" dirty="0" err="1">
                          <a:solidFill>
                            <a:srgbClr val="0000FF"/>
                          </a:solidFill>
                          <a:effectLst/>
                        </a:rPr>
                        <a:t>Umuofia</a:t>
                      </a:r>
                      <a:r>
                        <a:rPr lang="en-US" sz="1600" dirty="0">
                          <a:solidFill>
                            <a:srgbClr val="0000FF"/>
                          </a:solidFill>
                          <a:effectLst/>
                        </a:rPr>
                        <a:t> as atonement.</a:t>
                      </a:r>
                    </a:p>
                    <a:p>
                      <a:pPr marL="285750" indent="-285750" algn="ctr" fontAlgn="t">
                        <a:buFont typeface="Arial" panose="020B0604020202020204" pitchFamily="34" charset="0"/>
                        <a:buChar char="•"/>
                      </a:pPr>
                      <a:r>
                        <a:rPr lang="en-US" sz="1600" dirty="0">
                          <a:solidFill>
                            <a:srgbClr val="0000FF"/>
                          </a:solidFill>
                          <a:effectLst/>
                        </a:rPr>
                        <a:t>They respect familial bonds: Okonkwo supports his mother and the rest of his family when he begins to make money.</a:t>
                      </a:r>
                    </a:p>
                  </a:txBody>
                  <a:tcPr marL="63153" marR="63153" marT="31576" marB="31576">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marL="285750" indent="-285750" algn="ctr" fontAlgn="t">
                        <a:buFont typeface="Arial" panose="020B0604020202020204" pitchFamily="34" charset="0"/>
                        <a:buChar char="•"/>
                      </a:pPr>
                      <a:r>
                        <a:rPr lang="en-US" sz="1600" dirty="0">
                          <a:solidFill>
                            <a:srgbClr val="0000FF"/>
                          </a:solidFill>
                          <a:effectLst/>
                        </a:rPr>
                        <a:t>They are violent: Okonkwo beats his wife for a minor offense.</a:t>
                      </a:r>
                    </a:p>
                    <a:p>
                      <a:pPr marL="285750" indent="-285750" algn="ctr" fontAlgn="t">
                        <a:buFont typeface="Arial" panose="020B0604020202020204" pitchFamily="34" charset="0"/>
                        <a:buChar char="•"/>
                      </a:pPr>
                      <a:r>
                        <a:rPr lang="en-US" sz="1600" dirty="0">
                          <a:solidFill>
                            <a:srgbClr val="0000FF"/>
                          </a:solidFill>
                          <a:effectLst/>
                        </a:rPr>
                        <a:t>They kill human beings: </a:t>
                      </a:r>
                      <a:r>
                        <a:rPr lang="en-US" sz="1600" dirty="0" err="1">
                          <a:solidFill>
                            <a:srgbClr val="0000FF"/>
                          </a:solidFill>
                          <a:effectLst/>
                        </a:rPr>
                        <a:t>Ikemefuna</a:t>
                      </a:r>
                      <a:r>
                        <a:rPr lang="en-US" sz="1600" dirty="0">
                          <a:solidFill>
                            <a:srgbClr val="0000FF"/>
                          </a:solidFill>
                          <a:effectLst/>
                        </a:rPr>
                        <a:t> is slaughtered senselessly, and twins are left to die in the forest.</a:t>
                      </a:r>
                    </a:p>
                    <a:p>
                      <a:pPr marL="285750" indent="-285750" algn="ctr" fontAlgn="t">
                        <a:buFont typeface="Arial" panose="020B0604020202020204" pitchFamily="34" charset="0"/>
                        <a:buChar char="•"/>
                      </a:pPr>
                      <a:r>
                        <a:rPr lang="en-US" sz="1600" dirty="0">
                          <a:solidFill>
                            <a:srgbClr val="0000FF"/>
                          </a:solidFill>
                          <a:effectLst/>
                        </a:rPr>
                        <a:t>They have flexible matrimonial bonds: men take multiple wives and </a:t>
                      </a:r>
                      <a:r>
                        <a:rPr lang="en-US" sz="1600" dirty="0" err="1">
                          <a:solidFill>
                            <a:srgbClr val="0000FF"/>
                          </a:solidFill>
                          <a:effectLst/>
                        </a:rPr>
                        <a:t>Ekwefi</a:t>
                      </a:r>
                      <a:r>
                        <a:rPr lang="en-US" sz="1600" dirty="0">
                          <a:solidFill>
                            <a:srgbClr val="0000FF"/>
                          </a:solidFill>
                          <a:effectLst/>
                        </a:rPr>
                        <a:t> left her first husband for Okonkwo.</a:t>
                      </a:r>
                    </a:p>
                    <a:p>
                      <a:pPr marL="285750" indent="-285750" algn="ctr" fontAlgn="t">
                        <a:buFont typeface="Arial" panose="020B0604020202020204" pitchFamily="34" charset="0"/>
                        <a:buChar char="•"/>
                      </a:pPr>
                      <a:r>
                        <a:rPr lang="en-US" sz="1600" dirty="0">
                          <a:solidFill>
                            <a:srgbClr val="0000FF"/>
                          </a:solidFill>
                          <a:effectLst/>
                        </a:rPr>
                        <a:t>They drink alcohol and admire men for their wrestling skills.</a:t>
                      </a:r>
                    </a:p>
                  </a:txBody>
                  <a:tcPr marL="63153" marR="63153" marT="31576" marB="31576">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0379635"/>
                  </a:ext>
                </a:extLst>
              </a:tr>
            </a:tbl>
          </a:graphicData>
        </a:graphic>
      </p:graphicFrame>
    </p:spTree>
    <p:extLst>
      <p:ext uri="{BB962C8B-B14F-4D97-AF65-F5344CB8AC3E}">
        <p14:creationId xmlns:p14="http://schemas.microsoft.com/office/powerpoint/2010/main" val="3522774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Predictions</a:t>
            </a:r>
            <a:endParaRPr lang="en-US" dirty="0"/>
          </a:p>
        </p:txBody>
      </p:sp>
      <p:sp>
        <p:nvSpPr>
          <p:cNvPr id="3" name="Content Placeholder 2"/>
          <p:cNvSpPr>
            <a:spLocks noGrp="1"/>
          </p:cNvSpPr>
          <p:nvPr>
            <p:ph idx="1"/>
          </p:nvPr>
        </p:nvSpPr>
        <p:spPr/>
        <p:txBody>
          <a:bodyPr/>
          <a:lstStyle/>
          <a:p>
            <a:r>
              <a:rPr lang="en-US" dirty="0" smtClean="0">
                <a:effectLst/>
              </a:rPr>
              <a:t>As you examine the cover and </a:t>
            </a:r>
            <a:r>
              <a:rPr lang="en-US" dirty="0">
                <a:solidFill>
                  <a:srgbClr val="0070C0"/>
                </a:solidFill>
                <a:hlinkClick r:id="rId2"/>
              </a:rPr>
              <a:t>epigraph</a:t>
            </a:r>
            <a:r>
              <a:rPr lang="en-US" dirty="0" smtClean="0">
                <a:effectLst/>
              </a:rPr>
              <a:t> of </a:t>
            </a:r>
            <a:r>
              <a:rPr lang="en-US" i="1" dirty="0" smtClean="0">
                <a:effectLst/>
              </a:rPr>
              <a:t>Things Fall Apart</a:t>
            </a:r>
            <a:r>
              <a:rPr lang="en-US" dirty="0" smtClean="0">
                <a:effectLst/>
              </a:rPr>
              <a:t>, what predictions can you make about the novel? Consider the title. To what “things” might Achebe be referring?</a:t>
            </a:r>
          </a:p>
          <a:p>
            <a:r>
              <a:rPr lang="en-US" dirty="0" smtClean="0"/>
              <a:t>Look up the definition of </a:t>
            </a:r>
            <a:r>
              <a:rPr lang="en-US" u="sng" dirty="0" smtClean="0">
                <a:solidFill>
                  <a:srgbClr val="0070C0"/>
                </a:solidFill>
              </a:rPr>
              <a:t>epigraph</a:t>
            </a:r>
            <a:r>
              <a:rPr lang="en-US" dirty="0" smtClean="0"/>
              <a:t> if you don’t know what it means and add the definition to your Unit 3 notes.</a:t>
            </a:r>
            <a:endParaRPr lang="en-US" dirty="0" smtClean="0">
              <a:effectLst/>
            </a:endParaRPr>
          </a:p>
          <a:p>
            <a:pPr marL="0" indent="0">
              <a:buNone/>
            </a:pPr>
            <a:endParaRPr lang="en-US" dirty="0"/>
          </a:p>
        </p:txBody>
      </p:sp>
    </p:spTree>
    <p:extLst>
      <p:ext uri="{BB962C8B-B14F-4D97-AF65-F5344CB8AC3E}">
        <p14:creationId xmlns:p14="http://schemas.microsoft.com/office/powerpoint/2010/main" val="10305569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Prompt</a:t>
            </a:r>
            <a:endParaRPr lang="en-US" dirty="0"/>
          </a:p>
        </p:txBody>
      </p:sp>
      <p:sp>
        <p:nvSpPr>
          <p:cNvPr id="5" name="Rectangle 2"/>
          <p:cNvSpPr>
            <a:spLocks noGrp="1" noChangeArrowheads="1"/>
          </p:cNvSpPr>
          <p:nvPr>
            <p:ph idx="1"/>
          </p:nvPr>
        </p:nvSpPr>
        <p:spPr bwMode="auto">
          <a:xfrm>
            <a:off x="457200" y="1470462"/>
            <a:ext cx="7772400"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chemeClr val="tx1"/>
                </a:solidFill>
                <a:effectLst/>
                <a:latin typeface="Arial" panose="020B0604020202020204" pitchFamily="34" charset="0"/>
              </a:rPr>
              <a:t>Explain how the Ibo culture depicted in </a:t>
            </a:r>
            <a:r>
              <a:rPr kumimoji="0" lang="en-US" altLang="en-US" sz="2800" b="0" i="1" u="none" strike="noStrike" cap="none" normalizeH="0" baseline="0" dirty="0" smtClean="0">
                <a:ln>
                  <a:noFill/>
                </a:ln>
                <a:solidFill>
                  <a:schemeClr val="tx1"/>
                </a:solidFill>
                <a:effectLst/>
                <a:latin typeface="Arial" panose="020B0604020202020204" pitchFamily="34" charset="0"/>
              </a:rPr>
              <a:t>Things Fall Apart</a:t>
            </a:r>
            <a:r>
              <a:rPr kumimoji="0" lang="en-US" altLang="en-US" sz="2800" b="0" i="0" u="none" strike="noStrike" cap="none" normalizeH="0" baseline="0" dirty="0" smtClean="0">
                <a:ln>
                  <a:noFill/>
                </a:ln>
                <a:solidFill>
                  <a:schemeClr val="tx1"/>
                </a:solidFill>
                <a:effectLst/>
                <a:latin typeface="Arial" panose="020B0604020202020204" pitchFamily="34" charset="0"/>
              </a:rPr>
              <a:t> represents a civilized or uncivilized society. Be sure </a:t>
            </a:r>
            <a:r>
              <a:rPr kumimoji="0" lang="en-US" altLang="en-US" sz="2800" b="0" i="0" u="none" strike="noStrike" cap="none" normalizeH="0" baseline="0" smtClean="0">
                <a:ln>
                  <a:noFill/>
                </a:ln>
                <a:solidFill>
                  <a:schemeClr val="tx1"/>
                </a:solidFill>
                <a:effectLst/>
                <a:latin typeface="Arial" panose="020B0604020202020204" pitchFamily="34" charset="0"/>
              </a:rPr>
              <a:t>to: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Arial" panose="020B0604020202020204" pitchFamily="34" charset="0"/>
            </a:endParaRPr>
          </a:p>
          <a:p>
            <a:r>
              <a:rPr kumimoji="0" lang="en-US" altLang="en-US" b="0" i="0" u="none" strike="noStrike" cap="none" normalizeH="0" baseline="0" dirty="0" smtClean="0">
                <a:ln>
                  <a:noFill/>
                </a:ln>
                <a:solidFill>
                  <a:schemeClr val="tx1"/>
                </a:solidFill>
                <a:effectLst/>
                <a:latin typeface="Arial" panose="020B0604020202020204" pitchFamily="34" charset="0"/>
              </a:rPr>
              <a:t>Include a thesis statement that responds to the prompt.</a:t>
            </a:r>
          </a:p>
          <a:p>
            <a:r>
              <a:rPr kumimoji="0" lang="en-US" altLang="en-US" b="0" i="0" u="none" strike="noStrike" cap="none" normalizeH="0" baseline="0" dirty="0" smtClean="0">
                <a:ln>
                  <a:noFill/>
                </a:ln>
                <a:solidFill>
                  <a:schemeClr val="tx1"/>
                </a:solidFill>
                <a:effectLst/>
                <a:latin typeface="Arial" panose="020B0604020202020204" pitchFamily="34" charset="0"/>
              </a:rPr>
              <a:t>Include textual evidence from the novel, including direct quotations.</a:t>
            </a:r>
          </a:p>
          <a:p>
            <a:r>
              <a:rPr kumimoji="0" lang="en-US" altLang="en-US" b="0" i="0" u="none" strike="noStrike" cap="none" normalizeH="0" baseline="0" dirty="0" smtClean="0">
                <a:ln>
                  <a:noFill/>
                </a:ln>
                <a:solidFill>
                  <a:schemeClr val="tx1"/>
                </a:solidFill>
                <a:effectLst/>
                <a:latin typeface="Arial" panose="020B0604020202020204" pitchFamily="34" charset="0"/>
              </a:rPr>
              <a:t>Use precise language and detail to describe the Ibo culture.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924832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of Violence</a:t>
            </a:r>
            <a:endParaRPr lang="en-US" dirty="0"/>
          </a:p>
        </p:txBody>
      </p:sp>
      <p:sp>
        <p:nvSpPr>
          <p:cNvPr id="3" name="Content Placeholder 2"/>
          <p:cNvSpPr>
            <a:spLocks noGrp="1"/>
          </p:cNvSpPr>
          <p:nvPr>
            <p:ph idx="1"/>
          </p:nvPr>
        </p:nvSpPr>
        <p:spPr/>
        <p:txBody>
          <a:bodyPr/>
          <a:lstStyle/>
          <a:p>
            <a:pPr marL="0" indent="0">
              <a:buNone/>
            </a:pPr>
            <a:r>
              <a:rPr lang="en-US" dirty="0" smtClean="0"/>
              <a:t>Learning Targets:</a:t>
            </a:r>
          </a:p>
          <a:p>
            <a:r>
              <a:rPr lang="en-US" dirty="0" smtClean="0"/>
              <a:t>Analyze how a them is developed over the course of a novel.</a:t>
            </a:r>
          </a:p>
          <a:p>
            <a:r>
              <a:rPr lang="en-US" dirty="0" smtClean="0"/>
              <a:t>Outline Okonkwo’s violent tendencies and their consequences.</a:t>
            </a:r>
            <a:endParaRPr lang="en-US" dirty="0"/>
          </a:p>
        </p:txBody>
      </p:sp>
    </p:spTree>
    <p:extLst>
      <p:ext uri="{BB962C8B-B14F-4D97-AF65-F5344CB8AC3E}">
        <p14:creationId xmlns:p14="http://schemas.microsoft.com/office/powerpoint/2010/main" val="34068947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of Violence</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a:t>While at public gatherings, observances of rites, or festivals, Okonkwo often commits acts of violence that ruin the occasion and generate public disapproval. Review Part 1 and complete the graphic organizer below to identify Okonkwo’s violent acts and their consequences.</a:t>
            </a:r>
          </a:p>
          <a:p>
            <a:pPr marL="0" indent="0">
              <a:buNone/>
            </a:pPr>
            <a:r>
              <a:rPr lang="en-US" dirty="0"/>
              <a:t/>
            </a:r>
            <a:br>
              <a:rPr lang="en-US" dirty="0"/>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77382371"/>
              </p:ext>
            </p:extLst>
          </p:nvPr>
        </p:nvGraphicFramePr>
        <p:xfrm>
          <a:off x="1828800" y="2895600"/>
          <a:ext cx="5267325" cy="3733799"/>
        </p:xfrm>
        <a:graphic>
          <a:graphicData uri="http://schemas.openxmlformats.org/drawingml/2006/table">
            <a:tbl>
              <a:tblPr/>
              <a:tblGrid>
                <a:gridCol w="2628830">
                  <a:extLst>
                    <a:ext uri="{9D8B030D-6E8A-4147-A177-3AD203B41FA5}">
                      <a16:colId xmlns:a16="http://schemas.microsoft.com/office/drawing/2014/main" val="2120398059"/>
                    </a:ext>
                  </a:extLst>
                </a:gridCol>
                <a:gridCol w="2638495">
                  <a:extLst>
                    <a:ext uri="{9D8B030D-6E8A-4147-A177-3AD203B41FA5}">
                      <a16:colId xmlns:a16="http://schemas.microsoft.com/office/drawing/2014/main" val="3685160106"/>
                    </a:ext>
                  </a:extLst>
                </a:gridCol>
              </a:tblGrid>
              <a:tr h="653415">
                <a:tc>
                  <a:txBody>
                    <a:bodyPr/>
                    <a:lstStyle/>
                    <a:p>
                      <a:pPr algn="ctr" fontAlgn="t"/>
                      <a:r>
                        <a:rPr lang="en-US">
                          <a:effectLst/>
                        </a:rPr>
                        <a:t>Violent Acts</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a:effectLst/>
                        </a:rPr>
                        <a:t>Consequences</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88831904"/>
                  </a:ext>
                </a:extLst>
              </a:tr>
              <a:tr h="3080384">
                <a:tc>
                  <a:txBody>
                    <a:bodyPr/>
                    <a:lstStyle/>
                    <a:p>
                      <a:pPr algn="ctr" fontAlgn="t"/>
                      <a:endParaRPr lang="en-US" dirty="0">
                        <a:solidFill>
                          <a:srgbClr val="0000FF"/>
                        </a:solidFill>
                        <a:effectLst/>
                      </a:endParaRP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en-US" dirty="0">
                        <a:solidFill>
                          <a:srgbClr val="0000FF"/>
                        </a:solidFill>
                        <a:effectLst/>
                      </a:endParaRP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8721559"/>
                  </a:ext>
                </a:extLst>
              </a:tr>
            </a:tbl>
          </a:graphicData>
        </a:graphic>
      </p:graphicFrame>
    </p:spTree>
    <p:extLst>
      <p:ext uri="{BB962C8B-B14F-4D97-AF65-F5344CB8AC3E}">
        <p14:creationId xmlns:p14="http://schemas.microsoft.com/office/powerpoint/2010/main" val="31625737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of Violence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42568773"/>
              </p:ext>
            </p:extLst>
          </p:nvPr>
        </p:nvGraphicFramePr>
        <p:xfrm>
          <a:off x="1142997" y="1600200"/>
          <a:ext cx="6553202" cy="4800600"/>
        </p:xfrm>
        <a:graphic>
          <a:graphicData uri="http://schemas.openxmlformats.org/drawingml/2006/table">
            <a:tbl>
              <a:tblPr/>
              <a:tblGrid>
                <a:gridCol w="3276601">
                  <a:extLst>
                    <a:ext uri="{9D8B030D-6E8A-4147-A177-3AD203B41FA5}">
                      <a16:colId xmlns:a16="http://schemas.microsoft.com/office/drawing/2014/main" val="659906354"/>
                    </a:ext>
                  </a:extLst>
                </a:gridCol>
                <a:gridCol w="3276601">
                  <a:extLst>
                    <a:ext uri="{9D8B030D-6E8A-4147-A177-3AD203B41FA5}">
                      <a16:colId xmlns:a16="http://schemas.microsoft.com/office/drawing/2014/main" val="1904102687"/>
                    </a:ext>
                  </a:extLst>
                </a:gridCol>
              </a:tblGrid>
              <a:tr h="840105">
                <a:tc>
                  <a:txBody>
                    <a:bodyPr/>
                    <a:lstStyle/>
                    <a:p>
                      <a:pPr algn="ctr" fontAlgn="t"/>
                      <a:r>
                        <a:rPr lang="en-US">
                          <a:effectLst/>
                        </a:rPr>
                        <a:t>Violent Acts</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a:effectLst/>
                        </a:rPr>
                        <a:t>Consequences</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54058998"/>
                  </a:ext>
                </a:extLst>
              </a:tr>
              <a:tr h="3960495">
                <a:tc>
                  <a:txBody>
                    <a:bodyPr/>
                    <a:lstStyle/>
                    <a:p>
                      <a:pPr algn="ctr" fontAlgn="t"/>
                      <a:r>
                        <a:rPr lang="en-US" dirty="0">
                          <a:solidFill>
                            <a:srgbClr val="0000FF"/>
                          </a:solidFill>
                          <a:effectLst/>
                        </a:rPr>
                        <a:t>Beating his wife during the Week of Peace.</a:t>
                      </a:r>
                    </a:p>
                    <a:p>
                      <a:pPr algn="ctr" fontAlgn="t"/>
                      <a:r>
                        <a:rPr lang="en-US" dirty="0">
                          <a:solidFill>
                            <a:srgbClr val="0000FF"/>
                          </a:solidFill>
                          <a:effectLst/>
                        </a:rPr>
                        <a:t>Killing </a:t>
                      </a:r>
                      <a:r>
                        <a:rPr lang="en-US" dirty="0" err="1">
                          <a:solidFill>
                            <a:srgbClr val="0000FF"/>
                          </a:solidFill>
                          <a:effectLst/>
                        </a:rPr>
                        <a:t>Ikemefuna</a:t>
                      </a:r>
                      <a:r>
                        <a:rPr lang="en-US" dirty="0">
                          <a:solidFill>
                            <a:srgbClr val="0000FF"/>
                          </a:solidFill>
                          <a:effectLst/>
                        </a:rPr>
                        <a:t>.</a:t>
                      </a:r>
                    </a:p>
                    <a:p>
                      <a:pPr algn="ctr" fontAlgn="t"/>
                      <a:r>
                        <a:rPr lang="en-US" dirty="0">
                          <a:solidFill>
                            <a:srgbClr val="0000FF"/>
                          </a:solidFill>
                          <a:effectLst/>
                        </a:rPr>
                        <a:t>Killing </a:t>
                      </a:r>
                      <a:r>
                        <a:rPr lang="en-US" dirty="0" err="1">
                          <a:solidFill>
                            <a:srgbClr val="0000FF"/>
                          </a:solidFill>
                          <a:effectLst/>
                        </a:rPr>
                        <a:t>Ezeudu’s</a:t>
                      </a:r>
                      <a:r>
                        <a:rPr lang="en-US" dirty="0">
                          <a:solidFill>
                            <a:srgbClr val="0000FF"/>
                          </a:solidFill>
                          <a:effectLst/>
                        </a:rPr>
                        <a:t> son by accident.</a:t>
                      </a: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dirty="0">
                          <a:solidFill>
                            <a:srgbClr val="0000FF"/>
                          </a:solidFill>
                          <a:effectLst/>
                        </a:rPr>
                        <a:t>He is chastised by the priest and has to make reparations.</a:t>
                      </a:r>
                    </a:p>
                    <a:p>
                      <a:pPr algn="ctr" fontAlgn="t"/>
                      <a:r>
                        <a:rPr lang="en-US" dirty="0">
                          <a:solidFill>
                            <a:srgbClr val="0000FF"/>
                          </a:solidFill>
                          <a:effectLst/>
                        </a:rPr>
                        <a:t>He distances himself from his son </a:t>
                      </a:r>
                      <a:r>
                        <a:rPr lang="en-US" dirty="0" err="1">
                          <a:solidFill>
                            <a:srgbClr val="0000FF"/>
                          </a:solidFill>
                          <a:effectLst/>
                        </a:rPr>
                        <a:t>Nwoye</a:t>
                      </a:r>
                      <a:r>
                        <a:rPr lang="en-US" dirty="0">
                          <a:solidFill>
                            <a:srgbClr val="0000FF"/>
                          </a:solidFill>
                          <a:effectLst/>
                        </a:rPr>
                        <a:t> and is criticized by clan elders.</a:t>
                      </a:r>
                    </a:p>
                    <a:p>
                      <a:pPr algn="ctr" fontAlgn="t"/>
                      <a:r>
                        <a:rPr lang="en-US" dirty="0">
                          <a:solidFill>
                            <a:srgbClr val="0000FF"/>
                          </a:solidFill>
                          <a:effectLst/>
                        </a:rPr>
                        <a:t>He is exiled from the clan.</a:t>
                      </a: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68540287"/>
                  </a:ext>
                </a:extLst>
              </a:tr>
            </a:tbl>
          </a:graphicData>
        </a:graphic>
      </p:graphicFrame>
    </p:spTree>
    <p:extLst>
      <p:ext uri="{BB962C8B-B14F-4D97-AF65-F5344CB8AC3E}">
        <p14:creationId xmlns:p14="http://schemas.microsoft.com/office/powerpoint/2010/main" val="575228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Thesis Statement</a:t>
            </a:r>
            <a:endParaRPr lang="en-US" dirty="0"/>
          </a:p>
        </p:txBody>
      </p:sp>
      <p:sp>
        <p:nvSpPr>
          <p:cNvPr id="3" name="Content Placeholder 2"/>
          <p:cNvSpPr>
            <a:spLocks noGrp="1"/>
          </p:cNvSpPr>
          <p:nvPr>
            <p:ph idx="1"/>
          </p:nvPr>
        </p:nvSpPr>
        <p:spPr/>
        <p:txBody>
          <a:bodyPr/>
          <a:lstStyle/>
          <a:p>
            <a:r>
              <a:rPr lang="en-US" dirty="0" smtClean="0"/>
              <a:t>Work alone or with a partner to construct a thesis statement on the theme of Okonkwo’s violent tendencies and their consequences.</a:t>
            </a:r>
            <a:endParaRPr lang="en-US" dirty="0"/>
          </a:p>
        </p:txBody>
      </p:sp>
    </p:spTree>
    <p:extLst>
      <p:ext uri="{BB962C8B-B14F-4D97-AF65-F5344CB8AC3E}">
        <p14:creationId xmlns:p14="http://schemas.microsoft.com/office/powerpoint/2010/main" val="23143419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Thesis Statement</a:t>
            </a:r>
            <a:endParaRPr lang="en-US" dirty="0"/>
          </a:p>
        </p:txBody>
      </p:sp>
      <p:sp>
        <p:nvSpPr>
          <p:cNvPr id="3" name="Content Placeholder 2"/>
          <p:cNvSpPr>
            <a:spLocks noGrp="1"/>
          </p:cNvSpPr>
          <p:nvPr>
            <p:ph idx="1"/>
          </p:nvPr>
        </p:nvSpPr>
        <p:spPr/>
        <p:txBody>
          <a:bodyPr/>
          <a:lstStyle/>
          <a:p>
            <a:r>
              <a:rPr lang="en-US" i="1" dirty="0" smtClean="0"/>
              <a:t>Okonkwo’s violent tendencies lead to his alienation from his family and community.</a:t>
            </a:r>
          </a:p>
          <a:p>
            <a:r>
              <a:rPr lang="en-US" dirty="0" smtClean="0"/>
              <a:t>Other examples?</a:t>
            </a:r>
            <a:endParaRPr lang="en-US" dirty="0"/>
          </a:p>
        </p:txBody>
      </p:sp>
    </p:spTree>
    <p:extLst>
      <p:ext uri="{BB962C8B-B14F-4D97-AF65-F5344CB8AC3E}">
        <p14:creationId xmlns:p14="http://schemas.microsoft.com/office/powerpoint/2010/main" val="7169454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Prompt</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sz="3400" dirty="0"/>
              <a:t>Consider Okonkwo’s acts of violence throughout the course of the novel. Explain how the actions of this complex character advance the plot or develop the theme. Be sure to</a:t>
            </a:r>
            <a:r>
              <a:rPr lang="en-US" sz="3400" dirty="0" smtClean="0"/>
              <a:t>:</a:t>
            </a:r>
          </a:p>
          <a:p>
            <a:pPr marL="0" indent="0">
              <a:buNone/>
            </a:pPr>
            <a:endParaRPr lang="en-US" sz="3400" dirty="0"/>
          </a:p>
          <a:p>
            <a:r>
              <a:rPr lang="en-US" sz="3400" dirty="0"/>
              <a:t>Include an introduction with a clear thesis statement.</a:t>
            </a:r>
          </a:p>
          <a:p>
            <a:r>
              <a:rPr lang="en-US" sz="3400" dirty="0"/>
              <a:t>Provide supporting details and textual evidence from different chapters</a:t>
            </a:r>
            <a:r>
              <a:rPr lang="en-US" sz="3400" dirty="0" smtClean="0"/>
              <a:t>. (at least 2 quotes from the book)</a:t>
            </a:r>
          </a:p>
          <a:p>
            <a:r>
              <a:rPr lang="en-US" sz="3400" dirty="0" smtClean="0"/>
              <a:t>Write a conclusion that explores the significance of the topic</a:t>
            </a:r>
          </a:p>
          <a:p>
            <a:pPr marL="0" indent="0">
              <a:buNone/>
            </a:pPr>
            <a:endParaRPr lang="en-US" sz="3400" dirty="0" smtClean="0"/>
          </a:p>
          <a:p>
            <a:pPr marL="0" indent="0">
              <a:buNone/>
            </a:pPr>
            <a:r>
              <a:rPr lang="en-US" sz="3400" dirty="0" smtClean="0"/>
              <a:t>Due at the end of the period, but if you need more time, I will stamp on Monday, March 14.</a:t>
            </a:r>
          </a:p>
          <a:p>
            <a:pPr marL="0" indent="0">
              <a:buNone/>
            </a:pPr>
            <a:endParaRPr lang="en-US" sz="3400" dirty="0"/>
          </a:p>
          <a:p>
            <a:pPr marL="0" indent="0">
              <a:buNone/>
            </a:pPr>
            <a:r>
              <a:rPr lang="en-US" sz="3400" dirty="0" smtClean="0"/>
              <a:t>1 page in your Unit 3 tab</a:t>
            </a:r>
          </a:p>
          <a:p>
            <a:pPr marL="0" indent="0">
              <a:buNone/>
            </a:pPr>
            <a:r>
              <a:rPr lang="en-US" dirty="0"/>
              <a:t/>
            </a:r>
            <a:br>
              <a:rPr lang="en-US" dirty="0"/>
            </a:br>
            <a:endParaRPr lang="en-US" dirty="0"/>
          </a:p>
        </p:txBody>
      </p:sp>
    </p:spTree>
    <p:extLst>
      <p:ext uri="{BB962C8B-B14F-4D97-AF65-F5344CB8AC3E}">
        <p14:creationId xmlns:p14="http://schemas.microsoft.com/office/powerpoint/2010/main" val="5932823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Entry Task</a:t>
            </a:r>
            <a:endParaRPr lang="en-US" dirty="0"/>
          </a:p>
        </p:txBody>
      </p:sp>
      <p:sp>
        <p:nvSpPr>
          <p:cNvPr id="3" name="Content Placeholder 2"/>
          <p:cNvSpPr>
            <a:spLocks noGrp="1"/>
          </p:cNvSpPr>
          <p:nvPr>
            <p:ph idx="1"/>
          </p:nvPr>
        </p:nvSpPr>
        <p:spPr/>
        <p:txBody>
          <a:bodyPr/>
          <a:lstStyle/>
          <a:p>
            <a:pPr marL="0" indent="0">
              <a:buNone/>
            </a:pPr>
            <a:r>
              <a:rPr lang="en-US" dirty="0"/>
              <a:t>Why do you think Achebe ended Part 1 of the novel with this </a:t>
            </a:r>
            <a:r>
              <a:rPr lang="en-US" dirty="0" smtClean="0"/>
              <a:t>event (</a:t>
            </a:r>
            <a:r>
              <a:rPr lang="en-US" dirty="0" err="1" smtClean="0"/>
              <a:t>Okonwo’s</a:t>
            </a:r>
            <a:r>
              <a:rPr lang="en-US" dirty="0" smtClean="0"/>
              <a:t> banishment from the village for 7 years)? </a:t>
            </a:r>
            <a:r>
              <a:rPr lang="en-US" dirty="0"/>
              <a:t>Make predictions about what might happen in Part </a:t>
            </a:r>
            <a:r>
              <a:rPr lang="en-US" dirty="0" smtClean="0"/>
              <a:t>2?</a:t>
            </a:r>
            <a:endParaRPr lang="en-US" dirty="0"/>
          </a:p>
        </p:txBody>
      </p:sp>
    </p:spTree>
    <p:extLst>
      <p:ext uri="{BB962C8B-B14F-4D97-AF65-F5344CB8AC3E}">
        <p14:creationId xmlns:p14="http://schemas.microsoft.com/office/powerpoint/2010/main" val="23712281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Views</a:t>
            </a:r>
            <a:endParaRPr lang="en-US" dirty="0"/>
          </a:p>
        </p:txBody>
      </p:sp>
      <p:sp>
        <p:nvSpPr>
          <p:cNvPr id="3" name="Content Placeholder 2"/>
          <p:cNvSpPr>
            <a:spLocks noGrp="1"/>
          </p:cNvSpPr>
          <p:nvPr>
            <p:ph idx="1"/>
          </p:nvPr>
        </p:nvSpPr>
        <p:spPr/>
        <p:txBody>
          <a:bodyPr/>
          <a:lstStyle/>
          <a:p>
            <a:pPr marL="0" indent="0">
              <a:buNone/>
            </a:pPr>
            <a:r>
              <a:rPr lang="en-US" b="1" dirty="0"/>
              <a:t>Learning </a:t>
            </a:r>
            <a:r>
              <a:rPr lang="en-US" b="1" dirty="0" smtClean="0"/>
              <a:t>Targets:</a:t>
            </a:r>
            <a:endParaRPr lang="en-US" b="1" dirty="0"/>
          </a:p>
          <a:p>
            <a:r>
              <a:rPr lang="en-US" dirty="0"/>
              <a:t>Analyze cultural views of gender reflected in the novel.</a:t>
            </a:r>
          </a:p>
          <a:p>
            <a:r>
              <a:rPr lang="en-US" dirty="0"/>
              <a:t>Make connections among different cultures’ ideas about gender.</a:t>
            </a:r>
          </a:p>
          <a:p>
            <a:pPr marL="0" indent="0">
              <a:buNone/>
            </a:pPr>
            <a:r>
              <a:rPr lang="en-US" dirty="0"/>
              <a:t/>
            </a:r>
            <a:br>
              <a:rPr lang="en-US" dirty="0"/>
            </a:br>
            <a:endParaRPr lang="en-US" dirty="0"/>
          </a:p>
        </p:txBody>
      </p:sp>
    </p:spTree>
    <p:extLst>
      <p:ext uri="{BB962C8B-B14F-4D97-AF65-F5344CB8AC3E}">
        <p14:creationId xmlns:p14="http://schemas.microsoft.com/office/powerpoint/2010/main" val="8073587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Views</a:t>
            </a:r>
            <a:endParaRPr lang="en-US" dirty="0"/>
          </a:p>
        </p:txBody>
      </p:sp>
      <p:sp>
        <p:nvSpPr>
          <p:cNvPr id="3" name="Content Placeholder 2"/>
          <p:cNvSpPr>
            <a:spLocks noGrp="1"/>
          </p:cNvSpPr>
          <p:nvPr>
            <p:ph idx="1"/>
          </p:nvPr>
        </p:nvSpPr>
        <p:spPr/>
        <p:txBody>
          <a:bodyPr>
            <a:normAutofit lnSpcReduction="10000"/>
          </a:bodyPr>
          <a:lstStyle/>
          <a:p>
            <a:r>
              <a:rPr lang="en-US" dirty="0"/>
              <a:t>In your reading of </a:t>
            </a:r>
            <a:r>
              <a:rPr lang="en-US" i="1" dirty="0"/>
              <a:t>Things Fall Apart</a:t>
            </a:r>
            <a:r>
              <a:rPr lang="en-US" dirty="0"/>
              <a:t>, you may have noticed that the characters have clear ideas about how men and women should act or be. For example, in Chapter 2, Okonkwo expresses a fear of appearing to be feminine, a characteristic he equates with weakness and ineffectualness.</a:t>
            </a:r>
          </a:p>
          <a:p>
            <a:pPr marL="0" indent="0">
              <a:buNone/>
            </a:pPr>
            <a:r>
              <a:rPr lang="en-US" dirty="0"/>
              <a:t/>
            </a:r>
            <a:br>
              <a:rPr lang="en-US" dirty="0"/>
            </a:br>
            <a:endParaRPr lang="en-US" dirty="0"/>
          </a:p>
        </p:txBody>
      </p:sp>
    </p:spTree>
    <p:extLst>
      <p:ext uri="{BB962C8B-B14F-4D97-AF65-F5344CB8AC3E}">
        <p14:creationId xmlns:p14="http://schemas.microsoft.com/office/powerpoint/2010/main" val="1929976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Pronunciations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a:t>Copy the following names and pronunciations onto a blank bookmark supplied by your teacher. </a:t>
            </a:r>
            <a:r>
              <a:rPr lang="en-US" i="1" dirty="0"/>
              <a:t>Things Fall Apart</a:t>
            </a:r>
            <a:r>
              <a:rPr lang="en-US" dirty="0"/>
              <a:t> focuses on a culture that may be unfamiliar to you. Even though the novel is written in English, the author uses words and phrases from his native Ibo language. Review the glossary at the back of the novel. Add additional words and definitions to your bookmark as you read. Consider including: </a:t>
            </a:r>
            <a:r>
              <a:rPr lang="en-US" i="1" dirty="0"/>
              <a:t>chi</a:t>
            </a:r>
            <a:r>
              <a:rPr lang="en-US" dirty="0"/>
              <a:t>, </a:t>
            </a:r>
            <a:r>
              <a:rPr lang="en-US" i="1" dirty="0" err="1"/>
              <a:t>ilo</a:t>
            </a:r>
            <a:r>
              <a:rPr lang="en-US" dirty="0"/>
              <a:t>, </a:t>
            </a:r>
            <a:r>
              <a:rPr lang="en-US" i="1" dirty="0" err="1"/>
              <a:t>nza</a:t>
            </a:r>
            <a:r>
              <a:rPr lang="en-US" dirty="0"/>
              <a:t>, and </a:t>
            </a:r>
            <a:r>
              <a:rPr lang="en-US" i="1" dirty="0"/>
              <a:t>obi</a:t>
            </a:r>
            <a:r>
              <a:rPr lang="en-US" dirty="0"/>
              <a:t>.</a:t>
            </a:r>
          </a:p>
          <a:p>
            <a:pPr marL="0" indent="0">
              <a:buNone/>
            </a:pPr>
            <a:r>
              <a:rPr lang="en-US" dirty="0" smtClean="0"/>
              <a:t/>
            </a:r>
            <a:br>
              <a:rPr lang="en-US" dirty="0" smtClean="0"/>
            </a:br>
            <a:endParaRPr lang="en-US" dirty="0"/>
          </a:p>
        </p:txBody>
      </p:sp>
    </p:spTree>
    <p:extLst>
      <p:ext uri="{BB962C8B-B14F-4D97-AF65-F5344CB8AC3E}">
        <p14:creationId xmlns:p14="http://schemas.microsoft.com/office/powerpoint/2010/main" val="23290510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Views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Use the chart below to record textual evidence of what it means to be a man or woman in the Ibo culture. In the second column, respond to the examples you find</a:t>
            </a:r>
            <a:r>
              <a:rPr lang="en-US" sz="2400" dirty="0" smtClean="0"/>
              <a:t>.</a:t>
            </a: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3231001815"/>
              </p:ext>
            </p:extLst>
          </p:nvPr>
        </p:nvGraphicFramePr>
        <p:xfrm>
          <a:off x="990600" y="2895601"/>
          <a:ext cx="7010400" cy="3663461"/>
        </p:xfrm>
        <a:graphic>
          <a:graphicData uri="http://schemas.openxmlformats.org/drawingml/2006/table">
            <a:tbl>
              <a:tblPr/>
              <a:tblGrid>
                <a:gridCol w="3505200">
                  <a:extLst>
                    <a:ext uri="{9D8B030D-6E8A-4147-A177-3AD203B41FA5}">
                      <a16:colId xmlns:a16="http://schemas.microsoft.com/office/drawing/2014/main" val="2616259616"/>
                    </a:ext>
                  </a:extLst>
                </a:gridCol>
                <a:gridCol w="3505200">
                  <a:extLst>
                    <a:ext uri="{9D8B030D-6E8A-4147-A177-3AD203B41FA5}">
                      <a16:colId xmlns:a16="http://schemas.microsoft.com/office/drawing/2014/main" val="1664236155"/>
                    </a:ext>
                  </a:extLst>
                </a:gridCol>
              </a:tblGrid>
              <a:tr h="385689">
                <a:tc gridSpan="2">
                  <a:txBody>
                    <a:bodyPr/>
                    <a:lstStyle/>
                    <a:p>
                      <a:pPr algn="ctr" fontAlgn="t"/>
                      <a:r>
                        <a:rPr lang="en-US" dirty="0">
                          <a:effectLst/>
                        </a:rPr>
                        <a:t>Ideas About Gender in Part 1 of Things Fall Apart</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199657751"/>
                  </a:ext>
                </a:extLst>
              </a:tr>
              <a:tr h="385689">
                <a:tc>
                  <a:txBody>
                    <a:bodyPr/>
                    <a:lstStyle/>
                    <a:p>
                      <a:pPr algn="ctr" fontAlgn="t"/>
                      <a:r>
                        <a:rPr lang="en-US" b="1">
                          <a:effectLst/>
                        </a:rPr>
                        <a:t>Quote</a:t>
                      </a:r>
                      <a:endParaRPr lang="en-US">
                        <a:effectLst/>
                      </a:endParaRP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b="1">
                          <a:effectLst/>
                        </a:rPr>
                        <a:t>My Comments</a:t>
                      </a:r>
                      <a:endParaRPr lang="en-US">
                        <a:effectLst/>
                      </a:endParaRP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58643793"/>
                  </a:ext>
                </a:extLst>
              </a:tr>
              <a:tr h="2810021">
                <a:tc>
                  <a:txBody>
                    <a:bodyPr/>
                    <a:lstStyle/>
                    <a:p>
                      <a:pPr algn="ctr" fontAlgn="t"/>
                      <a:endParaRPr lang="en-US" dirty="0">
                        <a:effectLst/>
                      </a:endParaRP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en-US" dirty="0">
                        <a:solidFill>
                          <a:srgbClr val="0000FF"/>
                        </a:solidFill>
                        <a:effectLst/>
                      </a:endParaRP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77387091"/>
                  </a:ext>
                </a:extLst>
              </a:tr>
            </a:tbl>
          </a:graphicData>
        </a:graphic>
      </p:graphicFrame>
    </p:spTree>
    <p:extLst>
      <p:ext uri="{BB962C8B-B14F-4D97-AF65-F5344CB8AC3E}">
        <p14:creationId xmlns:p14="http://schemas.microsoft.com/office/powerpoint/2010/main" val="13944942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Views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83753959"/>
              </p:ext>
            </p:extLst>
          </p:nvPr>
        </p:nvGraphicFramePr>
        <p:xfrm>
          <a:off x="457200" y="1676400"/>
          <a:ext cx="8229600" cy="4800599"/>
        </p:xfrm>
        <a:graphic>
          <a:graphicData uri="http://schemas.openxmlformats.org/drawingml/2006/table">
            <a:tbl>
              <a:tblPr/>
              <a:tblGrid>
                <a:gridCol w="4114800">
                  <a:extLst>
                    <a:ext uri="{9D8B030D-6E8A-4147-A177-3AD203B41FA5}">
                      <a16:colId xmlns:a16="http://schemas.microsoft.com/office/drawing/2014/main" val="1233098255"/>
                    </a:ext>
                  </a:extLst>
                </a:gridCol>
                <a:gridCol w="4114800">
                  <a:extLst>
                    <a:ext uri="{9D8B030D-6E8A-4147-A177-3AD203B41FA5}">
                      <a16:colId xmlns:a16="http://schemas.microsoft.com/office/drawing/2014/main" val="1638472539"/>
                    </a:ext>
                  </a:extLst>
                </a:gridCol>
              </a:tblGrid>
              <a:tr h="555441">
                <a:tc gridSpan="2">
                  <a:txBody>
                    <a:bodyPr/>
                    <a:lstStyle/>
                    <a:p>
                      <a:pPr algn="ctr" fontAlgn="t"/>
                      <a:r>
                        <a:rPr lang="en-US">
                          <a:effectLst/>
                        </a:rPr>
                        <a:t>Ideas About Gender in Part 1 of Things Fall Apart</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2628721100"/>
                  </a:ext>
                </a:extLst>
              </a:tr>
              <a:tr h="555441">
                <a:tc>
                  <a:txBody>
                    <a:bodyPr/>
                    <a:lstStyle/>
                    <a:p>
                      <a:pPr algn="ctr" fontAlgn="t"/>
                      <a:r>
                        <a:rPr lang="en-US" b="1">
                          <a:effectLst/>
                        </a:rPr>
                        <a:t>Quote</a:t>
                      </a:r>
                      <a:endParaRPr lang="en-US">
                        <a:effectLst/>
                      </a:endParaRP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b="1">
                          <a:effectLst/>
                        </a:rPr>
                        <a:t>My Comments</a:t>
                      </a:r>
                      <a:endParaRPr lang="en-US">
                        <a:effectLst/>
                      </a:endParaRP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71184571"/>
                  </a:ext>
                </a:extLst>
              </a:tr>
              <a:tr h="3689717">
                <a:tc>
                  <a:txBody>
                    <a:bodyPr/>
                    <a:lstStyle/>
                    <a:p>
                      <a:pPr algn="ctr" fontAlgn="t"/>
                      <a:r>
                        <a:rPr lang="en-US" sz="2000" dirty="0">
                          <a:effectLst/>
                        </a:rPr>
                        <a:t>“Even as a little boy he [Okonkwo] had resented his father’s failure and weakness, and even now he still remembered how he had suffered when a playmate had told him that his father was </a:t>
                      </a:r>
                      <a:r>
                        <a:rPr lang="en-US" sz="2000" dirty="0" err="1">
                          <a:effectLst/>
                        </a:rPr>
                        <a:t>agbala</a:t>
                      </a:r>
                      <a:r>
                        <a:rPr lang="en-US" sz="2000" dirty="0">
                          <a:effectLst/>
                        </a:rPr>
                        <a:t>. That was how Okonkwo first came to know that </a:t>
                      </a:r>
                      <a:r>
                        <a:rPr lang="en-US" sz="2000" dirty="0" err="1">
                          <a:effectLst/>
                        </a:rPr>
                        <a:t>agbala</a:t>
                      </a:r>
                      <a:r>
                        <a:rPr lang="en-US" sz="2000" dirty="0">
                          <a:effectLst/>
                        </a:rPr>
                        <a:t> was not only another name for a woman, it could also mean a man who had taken no title.”(Chapter 2, </a:t>
                      </a:r>
                      <a:r>
                        <a:rPr lang="en-US" sz="2000" dirty="0" err="1">
                          <a:effectLst/>
                        </a:rPr>
                        <a:t>p.</a:t>
                      </a:r>
                      <a:r>
                        <a:rPr lang="en-US" sz="2000" dirty="0">
                          <a:effectLst/>
                        </a:rPr>
                        <a:t> 13)</a:t>
                      </a: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2000" dirty="0">
                          <a:solidFill>
                            <a:srgbClr val="0000FF"/>
                          </a:solidFill>
                          <a:effectLst/>
                        </a:rPr>
                        <a:t>Okonkwo is obviously upset about the perception of his father. He seems to have in his mind very clearly defined roles for males and females, and he obviously seems to consider females to be of lower class or stature than men. In Okonkwo’s mind, the man is the head of the village, and must fulfill a very specific gender-defined role.</a:t>
                      </a: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84379109"/>
                  </a:ext>
                </a:extLst>
              </a:tr>
            </a:tbl>
          </a:graphicData>
        </a:graphic>
      </p:graphicFrame>
    </p:spTree>
    <p:extLst>
      <p:ext uri="{BB962C8B-B14F-4D97-AF65-F5344CB8AC3E}">
        <p14:creationId xmlns:p14="http://schemas.microsoft.com/office/powerpoint/2010/main" val="6997101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Views</a:t>
            </a:r>
            <a:endParaRPr lang="en-US" dirty="0"/>
          </a:p>
        </p:txBody>
      </p:sp>
      <p:sp>
        <p:nvSpPr>
          <p:cNvPr id="3" name="Content Placeholder 2"/>
          <p:cNvSpPr>
            <a:spLocks noGrp="1"/>
          </p:cNvSpPr>
          <p:nvPr>
            <p:ph idx="1"/>
          </p:nvPr>
        </p:nvSpPr>
        <p:spPr/>
        <p:txBody>
          <a:bodyPr/>
          <a:lstStyle/>
          <a:p>
            <a:r>
              <a:rPr lang="en-US" sz="2400" dirty="0"/>
              <a:t>As you read Chapter 14, look for textual evidence that presents a different view of gender now that Okonkwo has been exiled to live with his mother’s kinsmen for seven years.</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02482355"/>
              </p:ext>
            </p:extLst>
          </p:nvPr>
        </p:nvGraphicFramePr>
        <p:xfrm>
          <a:off x="533400" y="2819400"/>
          <a:ext cx="8153400" cy="3703319"/>
        </p:xfrm>
        <a:graphic>
          <a:graphicData uri="http://schemas.openxmlformats.org/drawingml/2006/table">
            <a:tbl>
              <a:tblPr/>
              <a:tblGrid>
                <a:gridCol w="4076700">
                  <a:extLst>
                    <a:ext uri="{9D8B030D-6E8A-4147-A177-3AD203B41FA5}">
                      <a16:colId xmlns:a16="http://schemas.microsoft.com/office/drawing/2014/main" val="2228062355"/>
                    </a:ext>
                  </a:extLst>
                </a:gridCol>
                <a:gridCol w="4076700">
                  <a:extLst>
                    <a:ext uri="{9D8B030D-6E8A-4147-A177-3AD203B41FA5}">
                      <a16:colId xmlns:a16="http://schemas.microsoft.com/office/drawing/2014/main" val="751963674"/>
                    </a:ext>
                  </a:extLst>
                </a:gridCol>
              </a:tblGrid>
              <a:tr h="551558">
                <a:tc gridSpan="2">
                  <a:txBody>
                    <a:bodyPr/>
                    <a:lstStyle/>
                    <a:p>
                      <a:pPr algn="ctr" fontAlgn="t"/>
                      <a:r>
                        <a:rPr lang="en-US" dirty="0">
                          <a:effectLst/>
                        </a:rPr>
                        <a:t>Ideas About Gender in Chapter 14 of Things Fall Apart</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3666381314"/>
                  </a:ext>
                </a:extLst>
              </a:tr>
              <a:tr h="551558">
                <a:tc>
                  <a:txBody>
                    <a:bodyPr/>
                    <a:lstStyle/>
                    <a:p>
                      <a:pPr algn="ctr" fontAlgn="t"/>
                      <a:r>
                        <a:rPr lang="en-US">
                          <a:effectLst/>
                        </a:rPr>
                        <a:t>Quote</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a:effectLst/>
                        </a:rPr>
                        <a:t>My Comments</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8099888"/>
                  </a:ext>
                </a:extLst>
              </a:tr>
              <a:tr h="2600203">
                <a:tc>
                  <a:txBody>
                    <a:bodyPr/>
                    <a:lstStyle/>
                    <a:p>
                      <a:pPr algn="ctr" fontAlgn="t"/>
                      <a:endParaRPr lang="en-US" dirty="0">
                        <a:effectLst/>
                      </a:endParaRP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en-US" dirty="0">
                        <a:solidFill>
                          <a:srgbClr val="0000FF"/>
                        </a:solidFill>
                        <a:effectLst/>
                      </a:endParaRP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3067165"/>
                  </a:ext>
                </a:extLst>
              </a:tr>
            </a:tbl>
          </a:graphicData>
        </a:graphic>
      </p:graphicFrame>
    </p:spTree>
    <p:extLst>
      <p:ext uri="{BB962C8B-B14F-4D97-AF65-F5344CB8AC3E}">
        <p14:creationId xmlns:p14="http://schemas.microsoft.com/office/powerpoint/2010/main" val="873200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Views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64382321"/>
              </p:ext>
            </p:extLst>
          </p:nvPr>
        </p:nvGraphicFramePr>
        <p:xfrm>
          <a:off x="381000" y="1752600"/>
          <a:ext cx="8305800" cy="4722454"/>
        </p:xfrm>
        <a:graphic>
          <a:graphicData uri="http://schemas.openxmlformats.org/drawingml/2006/table">
            <a:tbl>
              <a:tblPr/>
              <a:tblGrid>
                <a:gridCol w="4152900">
                  <a:extLst>
                    <a:ext uri="{9D8B030D-6E8A-4147-A177-3AD203B41FA5}">
                      <a16:colId xmlns:a16="http://schemas.microsoft.com/office/drawing/2014/main" val="1701795377"/>
                    </a:ext>
                  </a:extLst>
                </a:gridCol>
                <a:gridCol w="4152900">
                  <a:extLst>
                    <a:ext uri="{9D8B030D-6E8A-4147-A177-3AD203B41FA5}">
                      <a16:colId xmlns:a16="http://schemas.microsoft.com/office/drawing/2014/main" val="2655643407"/>
                    </a:ext>
                  </a:extLst>
                </a:gridCol>
              </a:tblGrid>
              <a:tr h="669587">
                <a:tc gridSpan="2">
                  <a:txBody>
                    <a:bodyPr/>
                    <a:lstStyle/>
                    <a:p>
                      <a:pPr algn="ctr" fontAlgn="t"/>
                      <a:r>
                        <a:rPr lang="en-US">
                          <a:effectLst/>
                        </a:rPr>
                        <a:t>Ideas About Gender in Chapter 14 of Things Fall Apart</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3175787256"/>
                  </a:ext>
                </a:extLst>
              </a:tr>
              <a:tr h="669587">
                <a:tc>
                  <a:txBody>
                    <a:bodyPr/>
                    <a:lstStyle/>
                    <a:p>
                      <a:pPr algn="ctr" fontAlgn="t"/>
                      <a:r>
                        <a:rPr lang="en-US">
                          <a:effectLst/>
                        </a:rPr>
                        <a:t>Quote</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a:effectLst/>
                        </a:rPr>
                        <a:t>My Comments</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91566932"/>
                  </a:ext>
                </a:extLst>
              </a:tr>
              <a:tr h="3156625">
                <a:tc>
                  <a:txBody>
                    <a:bodyPr/>
                    <a:lstStyle/>
                    <a:p>
                      <a:pPr algn="ctr" fontAlgn="t"/>
                      <a:r>
                        <a:rPr lang="en-US" sz="2400" dirty="0">
                          <a:solidFill>
                            <a:srgbClr val="0000FF"/>
                          </a:solidFill>
                          <a:effectLst/>
                        </a:rPr>
                        <a:t>“A man belongs to his fatherland when things are good and life is sweet. But when there is sorrow and bitterness he finds refuge in his motherland.”</a:t>
                      </a:r>
                    </a:p>
                    <a:p>
                      <a:pPr algn="ctr" fontAlgn="t"/>
                      <a:r>
                        <a:rPr lang="en-US" sz="2400" dirty="0">
                          <a:effectLst/>
                        </a:rPr>
                        <a:t>“And that is why we say that mother is supreme.”</a:t>
                      </a: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2400" dirty="0" err="1">
                          <a:solidFill>
                            <a:srgbClr val="0000FF"/>
                          </a:solidFill>
                          <a:effectLst/>
                        </a:rPr>
                        <a:t>Uchendu</a:t>
                      </a:r>
                      <a:r>
                        <a:rPr lang="en-US" sz="2400" dirty="0">
                          <a:solidFill>
                            <a:srgbClr val="0000FF"/>
                          </a:solidFill>
                          <a:effectLst/>
                        </a:rPr>
                        <a:t> recognizes the strength and power of the female role in his culture. Okonkwo is like a child because he can only recognize the male power of success and leadership. This reveals a new perspective of the gender roles in the Ibo culture.</a:t>
                      </a: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53038965"/>
                  </a:ext>
                </a:extLst>
              </a:tr>
            </a:tbl>
          </a:graphicData>
        </a:graphic>
      </p:graphicFrame>
    </p:spTree>
    <p:extLst>
      <p:ext uri="{BB962C8B-B14F-4D97-AF65-F5344CB8AC3E}">
        <p14:creationId xmlns:p14="http://schemas.microsoft.com/office/powerpoint/2010/main" val="41217381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reading Ch. 14…</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Prepare to discuss the following questions with a small group by highlighting textual evidence from each chart to support your </a:t>
            </a:r>
            <a:r>
              <a:rPr lang="en-US" dirty="0" smtClean="0"/>
              <a:t>responses:</a:t>
            </a:r>
          </a:p>
          <a:p>
            <a:r>
              <a:rPr lang="en-US" i="1" dirty="0" smtClean="0"/>
              <a:t>How and why do the views of gender shift from Part 1 of the novel  to the first chapter of Part 2?</a:t>
            </a:r>
          </a:p>
          <a:p>
            <a:r>
              <a:rPr lang="en-US" i="1" dirty="0" smtClean="0"/>
              <a:t>How do you feel about the attitudes toward gender that are expressed in the novel?</a:t>
            </a:r>
          </a:p>
          <a:p>
            <a:r>
              <a:rPr lang="en-US" i="1" dirty="0" smtClean="0"/>
              <a:t>How are the ideas of gender expressed in the novel similar to and different from those in your own culture?</a:t>
            </a:r>
          </a:p>
          <a:p>
            <a:endParaRPr lang="en-US" dirty="0"/>
          </a:p>
        </p:txBody>
      </p:sp>
    </p:spTree>
    <p:extLst>
      <p:ext uri="{BB962C8B-B14F-4D97-AF65-F5344CB8AC3E}">
        <p14:creationId xmlns:p14="http://schemas.microsoft.com/office/powerpoint/2010/main" val="33189365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Entry Task</a:t>
            </a:r>
            <a:endParaRPr lang="en-US" dirty="0"/>
          </a:p>
        </p:txBody>
      </p:sp>
      <p:sp>
        <p:nvSpPr>
          <p:cNvPr id="3" name="Content Placeholder 2"/>
          <p:cNvSpPr>
            <a:spLocks noGrp="1"/>
          </p:cNvSpPr>
          <p:nvPr>
            <p:ph idx="1"/>
          </p:nvPr>
        </p:nvSpPr>
        <p:spPr/>
        <p:txBody>
          <a:bodyPr/>
          <a:lstStyle/>
          <a:p>
            <a:r>
              <a:rPr lang="en-US" dirty="0" smtClean="0"/>
              <a:t>How would you define the term “tragic hero?”</a:t>
            </a:r>
          </a:p>
          <a:p>
            <a:r>
              <a:rPr lang="en-US" dirty="0"/>
              <a:t>W</a:t>
            </a:r>
            <a:r>
              <a:rPr lang="en-US" dirty="0" smtClean="0"/>
              <a:t>hich characters in literature or film meet your definition of a tragic hero?  Explain.</a:t>
            </a:r>
            <a:endParaRPr lang="en-US" dirty="0"/>
          </a:p>
        </p:txBody>
      </p:sp>
    </p:spTree>
    <p:extLst>
      <p:ext uri="{BB962C8B-B14F-4D97-AF65-F5344CB8AC3E}">
        <p14:creationId xmlns:p14="http://schemas.microsoft.com/office/powerpoint/2010/main" val="450830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Tragic Hero?</a:t>
            </a:r>
            <a:endParaRPr lang="en-US" dirty="0"/>
          </a:p>
        </p:txBody>
      </p:sp>
      <p:sp>
        <p:nvSpPr>
          <p:cNvPr id="3" name="Content Placeholder 2"/>
          <p:cNvSpPr>
            <a:spLocks noGrp="1"/>
          </p:cNvSpPr>
          <p:nvPr>
            <p:ph idx="1"/>
          </p:nvPr>
        </p:nvSpPr>
        <p:spPr/>
        <p:txBody>
          <a:bodyPr/>
          <a:lstStyle/>
          <a:p>
            <a:pPr marL="0" indent="0">
              <a:buNone/>
            </a:pPr>
            <a:r>
              <a:rPr lang="en-US" dirty="0" smtClean="0"/>
              <a:t>Learning Targets:</a:t>
            </a:r>
          </a:p>
          <a:p>
            <a:r>
              <a:rPr lang="en-US" dirty="0" smtClean="0"/>
              <a:t>Understand </a:t>
            </a:r>
            <a:r>
              <a:rPr lang="en-US" dirty="0"/>
              <a:t>and apply the concept of a tragic hero to Okonkwo.</a:t>
            </a:r>
          </a:p>
          <a:p>
            <a:r>
              <a:rPr lang="en-US" dirty="0"/>
              <a:t>Write to explain the degree to which Okonkwo is a tragic hero.</a:t>
            </a:r>
          </a:p>
          <a:p>
            <a:pPr marL="0" indent="0">
              <a:buNone/>
            </a:pPr>
            <a:endParaRPr lang="en-US" dirty="0"/>
          </a:p>
        </p:txBody>
      </p:sp>
    </p:spTree>
    <p:extLst>
      <p:ext uri="{BB962C8B-B14F-4D97-AF65-F5344CB8AC3E}">
        <p14:creationId xmlns:p14="http://schemas.microsoft.com/office/powerpoint/2010/main" val="13689369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Aristotle’s Definition of a Tragic Hero</a:t>
            </a:r>
            <a:endParaRPr lang="en-US" dirty="0"/>
          </a:p>
        </p:txBody>
      </p:sp>
      <p:sp>
        <p:nvSpPr>
          <p:cNvPr id="3" name="Content Placeholder 2"/>
          <p:cNvSpPr>
            <a:spLocks noGrp="1"/>
          </p:cNvSpPr>
          <p:nvPr>
            <p:ph idx="1"/>
          </p:nvPr>
        </p:nvSpPr>
        <p:spPr/>
        <p:txBody>
          <a:bodyPr>
            <a:normAutofit lnSpcReduction="10000"/>
          </a:bodyPr>
          <a:lstStyle/>
          <a:p>
            <a:r>
              <a:rPr lang="en-US" dirty="0" smtClean="0"/>
              <a:t>He has a mixture of good and bad in his personality.</a:t>
            </a:r>
          </a:p>
          <a:p>
            <a:r>
              <a:rPr lang="en-US" dirty="0" smtClean="0"/>
              <a:t>He has a fatal flaw, or hamartia, which leads to his downfall.</a:t>
            </a:r>
          </a:p>
          <a:p>
            <a:r>
              <a:rPr lang="en-US" dirty="0" smtClean="0"/>
              <a:t>He usually goes on a journey or participates in a quest.</a:t>
            </a:r>
          </a:p>
          <a:p>
            <a:r>
              <a:rPr lang="en-US" dirty="0" smtClean="0"/>
              <a:t>He has a large capacity for suffering.</a:t>
            </a:r>
          </a:p>
          <a:p>
            <a:r>
              <a:rPr lang="en-US" dirty="0" smtClean="0"/>
              <a:t>His downfall is often preceded by self-realization.</a:t>
            </a:r>
            <a:endParaRPr lang="en-US" dirty="0"/>
          </a:p>
        </p:txBody>
      </p:sp>
    </p:spTree>
    <p:extLst>
      <p:ext uri="{BB962C8B-B14F-4D97-AF65-F5344CB8AC3E}">
        <p14:creationId xmlns:p14="http://schemas.microsoft.com/office/powerpoint/2010/main" val="27113100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2000" dirty="0" smtClean="0"/>
              <a:t/>
            </a:r>
            <a:br>
              <a:rPr lang="en-US" sz="2000" dirty="0" smtClean="0"/>
            </a:br>
            <a:r>
              <a:rPr lang="en-US" sz="2700" dirty="0" smtClean="0"/>
              <a:t>Complete </a:t>
            </a:r>
            <a:r>
              <a:rPr lang="en-US" sz="2700" dirty="0"/>
              <a:t>the chart by providing examples from Okonkwo’s life as well as the lives of other characters from literature or film.</a:t>
            </a:r>
            <a:br>
              <a:rPr lang="en-US" sz="2700" dirty="0"/>
            </a:br>
            <a:r>
              <a:rPr lang="en-US" sz="2000" dirty="0"/>
              <a:t/>
            </a:r>
            <a:br>
              <a:rPr lang="en-US" sz="2000" dirty="0"/>
            </a:b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5255642"/>
              </p:ext>
            </p:extLst>
          </p:nvPr>
        </p:nvGraphicFramePr>
        <p:xfrm>
          <a:off x="609602" y="1143001"/>
          <a:ext cx="8077197" cy="5286164"/>
        </p:xfrm>
        <a:graphic>
          <a:graphicData uri="http://schemas.openxmlformats.org/drawingml/2006/table">
            <a:tbl>
              <a:tblPr/>
              <a:tblGrid>
                <a:gridCol w="2692399">
                  <a:extLst>
                    <a:ext uri="{9D8B030D-6E8A-4147-A177-3AD203B41FA5}">
                      <a16:colId xmlns:a16="http://schemas.microsoft.com/office/drawing/2014/main" val="3849548472"/>
                    </a:ext>
                  </a:extLst>
                </a:gridCol>
                <a:gridCol w="2692399">
                  <a:extLst>
                    <a:ext uri="{9D8B030D-6E8A-4147-A177-3AD203B41FA5}">
                      <a16:colId xmlns:a16="http://schemas.microsoft.com/office/drawing/2014/main" val="348322224"/>
                    </a:ext>
                  </a:extLst>
                </a:gridCol>
                <a:gridCol w="2692399">
                  <a:extLst>
                    <a:ext uri="{9D8B030D-6E8A-4147-A177-3AD203B41FA5}">
                      <a16:colId xmlns:a16="http://schemas.microsoft.com/office/drawing/2014/main" val="2872663778"/>
                    </a:ext>
                  </a:extLst>
                </a:gridCol>
              </a:tblGrid>
              <a:tr h="582617">
                <a:tc>
                  <a:txBody>
                    <a:bodyPr/>
                    <a:lstStyle/>
                    <a:p>
                      <a:pPr algn="ctr" fontAlgn="t"/>
                      <a:r>
                        <a:rPr lang="en-US" sz="1600" dirty="0">
                          <a:effectLst/>
                        </a:rPr>
                        <a:t>Aristotle’s Definition of a Tragic Hero</a:t>
                      </a: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a:effectLst/>
                        </a:rPr>
                        <a:t>Examples of Okonkwo’s Heroic Behavior</a:t>
                      </a: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a:effectLst/>
                        </a:rPr>
                        <a:t>Examples of Heroic Behavior from Books/Film</a:t>
                      </a: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26143694"/>
                  </a:ext>
                </a:extLst>
              </a:tr>
              <a:tr h="830038">
                <a:tc>
                  <a:txBody>
                    <a:bodyPr/>
                    <a:lstStyle/>
                    <a:p>
                      <a:pPr algn="ctr" fontAlgn="t"/>
                      <a:r>
                        <a:rPr lang="en-US" sz="1600" dirty="0" smtClean="0">
                          <a:effectLst/>
                        </a:rPr>
                        <a:t>He has a mixture of good and bad in his personality.</a:t>
                      </a:r>
                      <a:endParaRPr lang="en-US" sz="1600" dirty="0">
                        <a:effectLst/>
                      </a:endParaRP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endParaRPr lang="en-US" dirty="0"/>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endParaRPr lang="en-US" dirty="0"/>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59056199"/>
                  </a:ext>
                </a:extLst>
              </a:tr>
              <a:tr h="1096964">
                <a:tc>
                  <a:txBody>
                    <a:bodyPr/>
                    <a:lstStyle/>
                    <a:p>
                      <a:pPr algn="ctr" fontAlgn="t"/>
                      <a:r>
                        <a:rPr lang="en-US" sz="1600" dirty="0">
                          <a:effectLst/>
                        </a:rPr>
                        <a:t>He has a fatal flaw, </a:t>
                      </a:r>
                      <a:r>
                        <a:rPr lang="en-US" sz="1600" dirty="0" err="1">
                          <a:effectLst/>
                        </a:rPr>
                        <a:t>or</a:t>
                      </a:r>
                      <a:r>
                        <a:rPr lang="en-US" sz="1600" i="1" dirty="0" err="1">
                          <a:effectLst/>
                        </a:rPr>
                        <a:t>hamartia</a:t>
                      </a:r>
                      <a:r>
                        <a:rPr lang="en-US" sz="1600" dirty="0">
                          <a:effectLst/>
                        </a:rPr>
                        <a:t>, which leads to his downfall.</a:t>
                      </a: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endParaRPr lang="en-US"/>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endParaRPr lang="en-US"/>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04242688"/>
                  </a:ext>
                </a:extLst>
              </a:tr>
              <a:tr h="582617">
                <a:tc>
                  <a:txBody>
                    <a:bodyPr/>
                    <a:lstStyle/>
                    <a:p>
                      <a:pPr algn="ctr" fontAlgn="t"/>
                      <a:r>
                        <a:rPr lang="en-US" sz="1600" dirty="0">
                          <a:effectLst/>
                        </a:rPr>
                        <a:t>He usually goes on a journey or participates in a quest.</a:t>
                      </a: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endParaRPr lang="en-US"/>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endParaRPr lang="en-US"/>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94372090"/>
                  </a:ext>
                </a:extLst>
              </a:tr>
              <a:tr h="1096964">
                <a:tc>
                  <a:txBody>
                    <a:bodyPr/>
                    <a:lstStyle/>
                    <a:p>
                      <a:pPr algn="ctr" fontAlgn="t"/>
                      <a:r>
                        <a:rPr lang="en-US" sz="1600" dirty="0">
                          <a:effectLst/>
                        </a:rPr>
                        <a:t>He has a large capacity for suffering.</a:t>
                      </a: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endParaRPr lang="en-US"/>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endParaRPr lang="en-US"/>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92306608"/>
                  </a:ext>
                </a:extLst>
              </a:tr>
              <a:tr h="1096964">
                <a:tc>
                  <a:txBody>
                    <a:bodyPr/>
                    <a:lstStyle/>
                    <a:p>
                      <a:pPr algn="ctr" fontAlgn="t"/>
                      <a:r>
                        <a:rPr lang="en-US" sz="1600" dirty="0" smtClean="0">
                          <a:effectLst/>
                        </a:rPr>
                        <a:t>His downfall is often preceded by self-realization.</a:t>
                      </a:r>
                      <a:endParaRPr lang="en-US" sz="1600" dirty="0">
                        <a:effectLst/>
                      </a:endParaRP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endParaRPr lang="en-US" dirty="0"/>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endParaRPr lang="en-US" dirty="0"/>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18123947"/>
                  </a:ext>
                </a:extLst>
              </a:tr>
            </a:tbl>
          </a:graphicData>
        </a:graphic>
      </p:graphicFrame>
    </p:spTree>
    <p:extLst>
      <p:ext uri="{BB962C8B-B14F-4D97-AF65-F5344CB8AC3E}">
        <p14:creationId xmlns:p14="http://schemas.microsoft.com/office/powerpoint/2010/main" val="29556059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2000" dirty="0" smtClean="0"/>
              <a:t/>
            </a:r>
            <a:br>
              <a:rPr lang="en-US" sz="2000" dirty="0" smtClean="0"/>
            </a:br>
            <a:r>
              <a:rPr lang="en-US" sz="2700" dirty="0" smtClean="0"/>
              <a:t>Complete </a:t>
            </a:r>
            <a:r>
              <a:rPr lang="en-US" sz="2700" dirty="0"/>
              <a:t>the chart by providing examples from Okonkwo’s life as well as the lives of other characters from literature or film.</a:t>
            </a:r>
            <a:br>
              <a:rPr lang="en-US" sz="2700" dirty="0"/>
            </a:br>
            <a:r>
              <a:rPr lang="en-US" sz="2000" dirty="0"/>
              <a:t/>
            </a:r>
            <a:br>
              <a:rPr lang="en-US" sz="2000" dirty="0"/>
            </a:b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32829147"/>
              </p:ext>
            </p:extLst>
          </p:nvPr>
        </p:nvGraphicFramePr>
        <p:xfrm>
          <a:off x="609602" y="1143001"/>
          <a:ext cx="8077197" cy="5286164"/>
        </p:xfrm>
        <a:graphic>
          <a:graphicData uri="http://schemas.openxmlformats.org/drawingml/2006/table">
            <a:tbl>
              <a:tblPr/>
              <a:tblGrid>
                <a:gridCol w="2692399">
                  <a:extLst>
                    <a:ext uri="{9D8B030D-6E8A-4147-A177-3AD203B41FA5}">
                      <a16:colId xmlns:a16="http://schemas.microsoft.com/office/drawing/2014/main" val="3849548472"/>
                    </a:ext>
                  </a:extLst>
                </a:gridCol>
                <a:gridCol w="2692399">
                  <a:extLst>
                    <a:ext uri="{9D8B030D-6E8A-4147-A177-3AD203B41FA5}">
                      <a16:colId xmlns:a16="http://schemas.microsoft.com/office/drawing/2014/main" val="348322224"/>
                    </a:ext>
                  </a:extLst>
                </a:gridCol>
                <a:gridCol w="2692399">
                  <a:extLst>
                    <a:ext uri="{9D8B030D-6E8A-4147-A177-3AD203B41FA5}">
                      <a16:colId xmlns:a16="http://schemas.microsoft.com/office/drawing/2014/main" val="2872663778"/>
                    </a:ext>
                  </a:extLst>
                </a:gridCol>
              </a:tblGrid>
              <a:tr h="582617">
                <a:tc>
                  <a:txBody>
                    <a:bodyPr/>
                    <a:lstStyle/>
                    <a:p>
                      <a:pPr algn="ctr" fontAlgn="t"/>
                      <a:r>
                        <a:rPr lang="en-US" sz="1600" dirty="0">
                          <a:effectLst/>
                        </a:rPr>
                        <a:t>Aristotle’s Definition of a Tragic Hero</a:t>
                      </a: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a:effectLst/>
                        </a:rPr>
                        <a:t>Examples of Okonkwo’s Heroic Behavior</a:t>
                      </a: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a:effectLst/>
                        </a:rPr>
                        <a:t>Examples of Heroic Behavior from Books/Film</a:t>
                      </a: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26143694"/>
                  </a:ext>
                </a:extLst>
              </a:tr>
              <a:tr h="830038">
                <a:tc>
                  <a:txBody>
                    <a:bodyPr/>
                    <a:lstStyle/>
                    <a:p>
                      <a:pPr algn="ctr" fontAlgn="t"/>
                      <a:r>
                        <a:rPr lang="en-US" sz="1600" dirty="0">
                          <a:effectLst/>
                        </a:rPr>
                        <a:t>He has a mixture of good and bad in his personality.</a:t>
                      </a: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dirty="0">
                          <a:solidFill>
                            <a:srgbClr val="0000FF"/>
                          </a:solidFill>
                          <a:effectLst/>
                        </a:rPr>
                        <a:t>He is a hard worker, but he is also cruel to his wives and children.</a:t>
                      </a:r>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a:solidFill>
                            <a:srgbClr val="0000FF"/>
                          </a:solidFill>
                          <a:effectLst/>
                        </a:rPr>
                        <a:t>In Shakespeare’s </a:t>
                      </a:r>
                      <a:r>
                        <a:rPr lang="en-US" sz="1600" i="1">
                          <a:solidFill>
                            <a:srgbClr val="0000FF"/>
                          </a:solidFill>
                          <a:effectLst/>
                        </a:rPr>
                        <a:t>Romeo and Juliet</a:t>
                      </a:r>
                      <a:r>
                        <a:rPr lang="en-US" sz="1600">
                          <a:solidFill>
                            <a:srgbClr val="0000FF"/>
                          </a:solidFill>
                          <a:effectLst/>
                        </a:rPr>
                        <a:t>, Romeo is a loyal friend, but also is quick-tempered.</a:t>
                      </a:r>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59056199"/>
                  </a:ext>
                </a:extLst>
              </a:tr>
              <a:tr h="1096964">
                <a:tc>
                  <a:txBody>
                    <a:bodyPr/>
                    <a:lstStyle/>
                    <a:p>
                      <a:pPr algn="ctr" fontAlgn="t"/>
                      <a:r>
                        <a:rPr lang="en-US" sz="1600" dirty="0">
                          <a:effectLst/>
                        </a:rPr>
                        <a:t>He has a fatal flaw, </a:t>
                      </a:r>
                      <a:r>
                        <a:rPr lang="en-US" sz="1600" dirty="0" err="1">
                          <a:effectLst/>
                        </a:rPr>
                        <a:t>or</a:t>
                      </a:r>
                      <a:r>
                        <a:rPr lang="en-US" sz="1600" i="1" dirty="0" err="1">
                          <a:effectLst/>
                        </a:rPr>
                        <a:t>hamartia</a:t>
                      </a:r>
                      <a:r>
                        <a:rPr lang="en-US" sz="1600" dirty="0">
                          <a:effectLst/>
                        </a:rPr>
                        <a:t>, which leads to his downfall.</a:t>
                      </a: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dirty="0">
                          <a:solidFill>
                            <a:srgbClr val="0000FF"/>
                          </a:solidFill>
                          <a:effectLst/>
                        </a:rPr>
                        <a:t>Okonkwo’s violence is his hamartia.</a:t>
                      </a:r>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a:solidFill>
                            <a:srgbClr val="0000FF"/>
                          </a:solidFill>
                          <a:effectLst/>
                        </a:rPr>
                        <a:t>Romeo’s tragic flaw is his impulsiveness: he is impulsive in marrying Juliet, killing Tybalt, and killing himself.</a:t>
                      </a:r>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04242688"/>
                  </a:ext>
                </a:extLst>
              </a:tr>
              <a:tr h="582617">
                <a:tc>
                  <a:txBody>
                    <a:bodyPr/>
                    <a:lstStyle/>
                    <a:p>
                      <a:pPr algn="ctr" fontAlgn="t"/>
                      <a:r>
                        <a:rPr lang="en-US" sz="1600">
                          <a:effectLst/>
                        </a:rPr>
                        <a:t>He usually goes on a journey or participates in a quest.</a:t>
                      </a: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dirty="0">
                          <a:solidFill>
                            <a:srgbClr val="0000FF"/>
                          </a:solidFill>
                          <a:effectLst/>
                        </a:rPr>
                        <a:t>Okonkwo is exiled to his motherland.</a:t>
                      </a:r>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dirty="0">
                          <a:solidFill>
                            <a:srgbClr val="0000FF"/>
                          </a:solidFill>
                          <a:effectLst/>
                        </a:rPr>
                        <a:t>Romeo is exiled from Verona after killing Tybalt.</a:t>
                      </a:r>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94372090"/>
                  </a:ext>
                </a:extLst>
              </a:tr>
              <a:tr h="1096964">
                <a:tc>
                  <a:txBody>
                    <a:bodyPr/>
                    <a:lstStyle/>
                    <a:p>
                      <a:pPr algn="ctr" fontAlgn="t"/>
                      <a:r>
                        <a:rPr lang="en-US" sz="1600">
                          <a:effectLst/>
                        </a:rPr>
                        <a:t>He has a large capacity for suffering.</a:t>
                      </a: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dirty="0">
                          <a:solidFill>
                            <a:srgbClr val="0000FF"/>
                          </a:solidFill>
                          <a:effectLst/>
                        </a:rPr>
                        <a:t>He suffers visibly over his father’s laziness, </a:t>
                      </a:r>
                      <a:r>
                        <a:rPr lang="en-US" sz="1600" dirty="0" err="1">
                          <a:solidFill>
                            <a:srgbClr val="0000FF"/>
                          </a:solidFill>
                          <a:effectLst/>
                        </a:rPr>
                        <a:t>Ikemefuna’s</a:t>
                      </a:r>
                      <a:r>
                        <a:rPr lang="en-US" sz="1600" dirty="0">
                          <a:solidFill>
                            <a:srgbClr val="0000FF"/>
                          </a:solidFill>
                          <a:effectLst/>
                        </a:rPr>
                        <a:t> death, his exile …</a:t>
                      </a:r>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dirty="0">
                          <a:solidFill>
                            <a:srgbClr val="0000FF"/>
                          </a:solidFill>
                          <a:effectLst/>
                        </a:rPr>
                        <a:t>Romeo is often very depressed and complains about his fate (Rosaline, Juliet, his exile) throughout the play.</a:t>
                      </a:r>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92306608"/>
                  </a:ext>
                </a:extLst>
              </a:tr>
              <a:tr h="1096964">
                <a:tc>
                  <a:txBody>
                    <a:bodyPr/>
                    <a:lstStyle/>
                    <a:p>
                      <a:pPr algn="ctr" fontAlgn="t"/>
                      <a:r>
                        <a:rPr lang="en-US" sz="1600" dirty="0">
                          <a:effectLst/>
                        </a:rPr>
                        <a:t>His downfall is often preceded by self-realization.</a:t>
                      </a:r>
                    </a:p>
                  </a:txBody>
                  <a:tcPr marL="22273" marR="22273" marT="22273" marB="2227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a:solidFill>
                            <a:srgbClr val="0000FF"/>
                          </a:solidFill>
                          <a:effectLst/>
                        </a:rPr>
                        <a:t>At the beginning of Chapter 13, Okonkwo remembers Ezeudu’s warning about Ikemefuna and “a cold shiver” ran through him.</a:t>
                      </a:r>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dirty="0">
                          <a:solidFill>
                            <a:srgbClr val="0000FF"/>
                          </a:solidFill>
                          <a:effectLst/>
                        </a:rPr>
                        <a:t>He tries to avoid fighting with Tybalt, but gets drawn into it anyway after Mercutio’s death.</a:t>
                      </a:r>
                    </a:p>
                  </a:txBody>
                  <a:tcPr marL="26728" marR="26728" marT="13364" marB="13364">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18123947"/>
                  </a:ext>
                </a:extLst>
              </a:tr>
            </a:tbl>
          </a:graphicData>
        </a:graphic>
      </p:graphicFrame>
    </p:spTree>
    <p:extLst>
      <p:ext uri="{BB962C8B-B14F-4D97-AF65-F5344CB8AC3E}">
        <p14:creationId xmlns:p14="http://schemas.microsoft.com/office/powerpoint/2010/main" val="4170335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Copy these names and pronunciations onto your bookmark</a:t>
            </a:r>
            <a:endParaRPr lang="en-US" dirty="0"/>
          </a:p>
        </p:txBody>
      </p:sp>
      <p:sp>
        <p:nvSpPr>
          <p:cNvPr id="3" name="Content Placeholder 2"/>
          <p:cNvSpPr>
            <a:spLocks noGrp="1"/>
          </p:cNvSpPr>
          <p:nvPr>
            <p:ph idx="1"/>
          </p:nvPr>
        </p:nvSpPr>
        <p:spPr/>
        <p:txBody>
          <a:bodyPr>
            <a:normAutofit fontScale="77500" lnSpcReduction="20000"/>
          </a:bodyPr>
          <a:lstStyle/>
          <a:p>
            <a:r>
              <a:rPr lang="en-US" dirty="0"/>
              <a:t>Achebe (Ah-</a:t>
            </a:r>
            <a:r>
              <a:rPr lang="en-US" dirty="0" err="1"/>
              <a:t>chay</a:t>
            </a:r>
            <a:r>
              <a:rPr lang="en-US" dirty="0"/>
              <a:t>-bay)</a:t>
            </a:r>
          </a:p>
          <a:p>
            <a:r>
              <a:rPr lang="en-US" dirty="0"/>
              <a:t>Chinua ( Chin-</a:t>
            </a:r>
            <a:r>
              <a:rPr lang="en-US" dirty="0" err="1"/>
              <a:t>oo</a:t>
            </a:r>
            <a:r>
              <a:rPr lang="en-US" dirty="0"/>
              <a:t>-ah)</a:t>
            </a:r>
          </a:p>
          <a:p>
            <a:r>
              <a:rPr lang="en-US" dirty="0" err="1"/>
              <a:t>Ekwefi</a:t>
            </a:r>
            <a:r>
              <a:rPr lang="en-US" dirty="0"/>
              <a:t> (Eh-</a:t>
            </a:r>
            <a:r>
              <a:rPr lang="en-US" dirty="0" err="1"/>
              <a:t>kweh</a:t>
            </a:r>
            <a:r>
              <a:rPr lang="en-US" dirty="0"/>
              <a:t>-fee)</a:t>
            </a:r>
          </a:p>
          <a:p>
            <a:r>
              <a:rPr lang="en-US" dirty="0" err="1"/>
              <a:t>Ezinma</a:t>
            </a:r>
            <a:r>
              <a:rPr lang="en-US" dirty="0"/>
              <a:t> (Eh-</a:t>
            </a:r>
            <a:r>
              <a:rPr lang="en-US" dirty="0" err="1"/>
              <a:t>zeen</a:t>
            </a:r>
            <a:r>
              <a:rPr lang="en-US" dirty="0"/>
              <a:t>-</a:t>
            </a:r>
            <a:r>
              <a:rPr lang="en-US" dirty="0" err="1"/>
              <a:t>mah</a:t>
            </a:r>
            <a:r>
              <a:rPr lang="en-US" dirty="0"/>
              <a:t>)</a:t>
            </a:r>
          </a:p>
          <a:p>
            <a:r>
              <a:rPr lang="en-US" dirty="0" err="1"/>
              <a:t>Ikemefuna</a:t>
            </a:r>
            <a:r>
              <a:rPr lang="en-US" dirty="0"/>
              <a:t> (</a:t>
            </a:r>
            <a:r>
              <a:rPr lang="en-US" dirty="0" err="1"/>
              <a:t>Ee</a:t>
            </a:r>
            <a:r>
              <a:rPr lang="en-US" dirty="0"/>
              <a:t>-</a:t>
            </a:r>
            <a:r>
              <a:rPr lang="en-US" dirty="0" err="1"/>
              <a:t>keh</a:t>
            </a:r>
            <a:r>
              <a:rPr lang="en-US" dirty="0"/>
              <a:t>-meh-foo-nah)</a:t>
            </a:r>
          </a:p>
          <a:p>
            <a:r>
              <a:rPr lang="en-US" dirty="0" err="1"/>
              <a:t>Obierika</a:t>
            </a:r>
            <a:r>
              <a:rPr lang="en-US" dirty="0"/>
              <a:t> (Oh-bee-air-</a:t>
            </a:r>
            <a:r>
              <a:rPr lang="en-US" dirty="0" err="1"/>
              <a:t>ee</a:t>
            </a:r>
            <a:r>
              <a:rPr lang="en-US" dirty="0"/>
              <a:t>-</a:t>
            </a:r>
            <a:r>
              <a:rPr lang="en-US" dirty="0" err="1"/>
              <a:t>kah</a:t>
            </a:r>
            <a:r>
              <a:rPr lang="en-US" dirty="0"/>
              <a:t>)</a:t>
            </a:r>
          </a:p>
          <a:p>
            <a:r>
              <a:rPr lang="en-US" dirty="0" err="1"/>
              <a:t>Nwoye</a:t>
            </a:r>
            <a:r>
              <a:rPr lang="en-US" dirty="0"/>
              <a:t> (</a:t>
            </a:r>
            <a:r>
              <a:rPr lang="en-US" dirty="0" err="1"/>
              <a:t>Nuh-woh-yeh</a:t>
            </a:r>
            <a:r>
              <a:rPr lang="en-US" dirty="0"/>
              <a:t>)</a:t>
            </a:r>
          </a:p>
          <a:p>
            <a:r>
              <a:rPr lang="en-US" dirty="0" err="1"/>
              <a:t>Ojiubo</a:t>
            </a:r>
            <a:r>
              <a:rPr lang="en-US" dirty="0"/>
              <a:t> (Oh-</a:t>
            </a:r>
            <a:r>
              <a:rPr lang="en-US" dirty="0" err="1"/>
              <a:t>jee</a:t>
            </a:r>
            <a:r>
              <a:rPr lang="en-US" dirty="0"/>
              <a:t>-ooh-</a:t>
            </a:r>
            <a:r>
              <a:rPr lang="en-US" dirty="0" err="1"/>
              <a:t>boh</a:t>
            </a:r>
            <a:r>
              <a:rPr lang="en-US" dirty="0"/>
              <a:t>)</a:t>
            </a:r>
          </a:p>
          <a:p>
            <a:r>
              <a:rPr lang="en-US" dirty="0"/>
              <a:t>Okonkwo (Oh-</a:t>
            </a:r>
            <a:r>
              <a:rPr lang="en-US" dirty="0" err="1"/>
              <a:t>kawn</a:t>
            </a:r>
            <a:r>
              <a:rPr lang="en-US" dirty="0"/>
              <a:t>-</a:t>
            </a:r>
            <a:r>
              <a:rPr lang="en-US" dirty="0" err="1"/>
              <a:t>kwoh</a:t>
            </a:r>
            <a:r>
              <a:rPr lang="en-US" dirty="0"/>
              <a:t>)</a:t>
            </a:r>
          </a:p>
          <a:p>
            <a:r>
              <a:rPr lang="en-US" dirty="0"/>
              <a:t>Umuofia (</a:t>
            </a:r>
            <a:r>
              <a:rPr lang="en-US" dirty="0" err="1"/>
              <a:t>Oo</a:t>
            </a:r>
            <a:r>
              <a:rPr lang="en-US" dirty="0"/>
              <a:t>-moo-oh-fee-ah)</a:t>
            </a:r>
          </a:p>
          <a:p>
            <a:r>
              <a:rPr lang="en-US" dirty="0" err="1"/>
              <a:t>Unoka</a:t>
            </a:r>
            <a:r>
              <a:rPr lang="en-US" dirty="0"/>
              <a:t> (Ooh-no-</a:t>
            </a:r>
            <a:r>
              <a:rPr lang="en-US" dirty="0" err="1"/>
              <a:t>kah</a:t>
            </a:r>
            <a:r>
              <a:rPr lang="en-US" dirty="0"/>
              <a:t>)</a:t>
            </a:r>
          </a:p>
          <a:p>
            <a:pPr marL="0" indent="0">
              <a:buNone/>
            </a:pPr>
            <a:endParaRPr lang="en-US" dirty="0"/>
          </a:p>
        </p:txBody>
      </p:sp>
    </p:spTree>
    <p:extLst>
      <p:ext uri="{BB962C8B-B14F-4D97-AF65-F5344CB8AC3E}">
        <p14:creationId xmlns:p14="http://schemas.microsoft.com/office/powerpoint/2010/main" val="6541585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Prompt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 the Unit 3 section of your notebook, respond to the following prompt:</a:t>
            </a:r>
          </a:p>
          <a:p>
            <a:pPr marL="0" indent="0">
              <a:buNone/>
            </a:pPr>
            <a:r>
              <a:rPr lang="en-US" i="1" dirty="0" smtClean="0"/>
              <a:t>To what degree </a:t>
            </a:r>
            <a:r>
              <a:rPr lang="en-US" i="1" dirty="0"/>
              <a:t>does Okonkwo fit Aristotle’s definition of a tragic hero? What flaw leads to his downfall?</a:t>
            </a:r>
            <a:r>
              <a:rPr lang="en-US" dirty="0"/>
              <a:t> </a:t>
            </a:r>
            <a:r>
              <a:rPr lang="en-US" dirty="0" smtClean="0"/>
              <a:t> </a:t>
            </a:r>
          </a:p>
          <a:p>
            <a:pPr marL="0" indent="0">
              <a:buNone/>
            </a:pPr>
            <a:r>
              <a:rPr lang="en-US" dirty="0" smtClean="0"/>
              <a:t>Be </a:t>
            </a:r>
            <a:r>
              <a:rPr lang="en-US" dirty="0"/>
              <a:t>sure to</a:t>
            </a:r>
            <a:r>
              <a:rPr lang="en-US" dirty="0" smtClean="0"/>
              <a:t>:</a:t>
            </a:r>
          </a:p>
          <a:p>
            <a:pPr lvl="1"/>
            <a:r>
              <a:rPr lang="en-US" dirty="0" smtClean="0"/>
              <a:t>Include an introduction that defines a tragic hero</a:t>
            </a:r>
          </a:p>
          <a:p>
            <a:pPr lvl="1"/>
            <a:r>
              <a:rPr lang="en-US" dirty="0" smtClean="0"/>
              <a:t>Provide at least 2 supporting details and textual evidence</a:t>
            </a:r>
          </a:p>
          <a:p>
            <a:pPr lvl="1"/>
            <a:r>
              <a:rPr lang="en-US" dirty="0" smtClean="0"/>
              <a:t>Write a conclusion</a:t>
            </a:r>
          </a:p>
          <a:p>
            <a:pPr marL="0" indent="0">
              <a:buNone/>
            </a:pPr>
            <a:r>
              <a:rPr lang="en-US" dirty="0"/>
              <a:t/>
            </a:r>
            <a:br>
              <a:rPr lang="en-US" dirty="0"/>
            </a:br>
            <a:endParaRPr lang="en-US" dirty="0" smtClean="0"/>
          </a:p>
          <a:p>
            <a:pPr marL="0" indent="0">
              <a:buNone/>
            </a:pPr>
            <a:endParaRPr lang="en-US" dirty="0"/>
          </a:p>
        </p:txBody>
      </p:sp>
    </p:spTree>
    <p:extLst>
      <p:ext uri="{BB962C8B-B14F-4D97-AF65-F5344CB8AC3E}">
        <p14:creationId xmlns:p14="http://schemas.microsoft.com/office/powerpoint/2010/main" val="155786246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Chapters 16-19</a:t>
            </a:r>
            <a:endParaRPr lang="en-US" dirty="0"/>
          </a:p>
        </p:txBody>
      </p:sp>
      <p:sp>
        <p:nvSpPr>
          <p:cNvPr id="5" name="Rectangle 2"/>
          <p:cNvSpPr>
            <a:spLocks noGrp="1" noChangeArrowheads="1"/>
          </p:cNvSpPr>
          <p:nvPr>
            <p:ph idx="1"/>
          </p:nvPr>
        </p:nvSpPr>
        <p:spPr bwMode="auto">
          <a:xfrm>
            <a:off x="228600" y="1651080"/>
            <a:ext cx="7772400" cy="4424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2830" tIns="133308" rIns="142830" bIns="13330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chemeClr val="tx1"/>
                </a:solidFill>
                <a:effectLst/>
                <a:latin typeface="Arial" panose="020B0604020202020204" pitchFamily="34" charset="0"/>
              </a:rPr>
              <a:t> In Chapter 15, </a:t>
            </a:r>
            <a:r>
              <a:rPr kumimoji="0" lang="en-US" altLang="en-US" sz="2800" b="0" i="0" u="none" strike="noStrike" cap="none" normalizeH="0" baseline="0" dirty="0" err="1" smtClean="0">
                <a:ln>
                  <a:noFill/>
                </a:ln>
                <a:solidFill>
                  <a:schemeClr val="tx1"/>
                </a:solidFill>
                <a:effectLst/>
                <a:latin typeface="Arial" panose="020B0604020202020204" pitchFamily="34" charset="0"/>
              </a:rPr>
              <a:t>Uchendu</a:t>
            </a:r>
            <a:r>
              <a:rPr kumimoji="0" lang="en-US" altLang="en-US" sz="2800" b="0" i="0" u="none" strike="noStrike" cap="none" normalizeH="0" baseline="0" dirty="0" smtClean="0">
                <a:ln>
                  <a:noFill/>
                </a:ln>
                <a:solidFill>
                  <a:schemeClr val="tx1"/>
                </a:solidFill>
                <a:effectLst/>
                <a:latin typeface="Arial" panose="020B0604020202020204" pitchFamily="34" charset="0"/>
              </a:rPr>
              <a:t> says, “The world has no end, and what is good among one people is an abomination with others.”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chemeClr val="tx1"/>
                </a:solidFill>
                <a:effectLst/>
                <a:latin typeface="Arial" panose="020B0604020202020204" pitchFamily="34" charset="0"/>
              </a:rPr>
              <a:t>Part 2 of </a:t>
            </a:r>
            <a:r>
              <a:rPr kumimoji="0" lang="en-US" altLang="en-US" sz="2800" b="0" i="1" u="none" strike="noStrike" cap="none" normalizeH="0" baseline="0" dirty="0" smtClean="0">
                <a:ln>
                  <a:noFill/>
                </a:ln>
                <a:solidFill>
                  <a:schemeClr val="tx1"/>
                </a:solidFill>
                <a:effectLst/>
                <a:latin typeface="Arial" panose="020B0604020202020204" pitchFamily="34" charset="0"/>
              </a:rPr>
              <a:t>Things Fall Apart</a:t>
            </a:r>
            <a:r>
              <a:rPr kumimoji="0" lang="en-US" altLang="en-US" sz="2800" b="0" i="0" u="none" strike="noStrike" cap="none" normalizeH="0" baseline="0" dirty="0" smtClean="0">
                <a:ln>
                  <a:noFill/>
                </a:ln>
                <a:solidFill>
                  <a:schemeClr val="tx1"/>
                </a:solidFill>
                <a:effectLst/>
                <a:latin typeface="Arial" panose="020B0604020202020204" pitchFamily="34" charset="0"/>
              </a:rPr>
              <a:t> introduces the cultural conflict when white men come into contact with the Ibo. Predict what aspects of each culture might appear as an “abomination” to the other.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601709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28600"/>
            <a:ext cx="8229600" cy="914400"/>
          </a:xfrm>
        </p:spPr>
        <p:txBody>
          <a:bodyPr>
            <a:normAutofit fontScale="90000"/>
          </a:bodyPr>
          <a:lstStyle/>
          <a:p>
            <a:r>
              <a:rPr lang="en-US" sz="2700" dirty="0" smtClean="0"/>
              <a:t/>
            </a:r>
            <a:br>
              <a:rPr lang="en-US" sz="2700" dirty="0" smtClean="0"/>
            </a:br>
            <a:r>
              <a:rPr lang="en-US" dirty="0"/>
              <a:t/>
            </a:r>
            <a:br>
              <a:rPr lang="en-US" dirty="0"/>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97744223"/>
              </p:ext>
            </p:extLst>
          </p:nvPr>
        </p:nvGraphicFramePr>
        <p:xfrm>
          <a:off x="609600" y="381000"/>
          <a:ext cx="7543800" cy="5670998"/>
        </p:xfrm>
        <a:graphic>
          <a:graphicData uri="http://schemas.openxmlformats.org/drawingml/2006/table">
            <a:tbl>
              <a:tblPr/>
              <a:tblGrid>
                <a:gridCol w="3771900">
                  <a:extLst>
                    <a:ext uri="{9D8B030D-6E8A-4147-A177-3AD203B41FA5}">
                      <a16:colId xmlns:a16="http://schemas.microsoft.com/office/drawing/2014/main" val="2805903292"/>
                    </a:ext>
                  </a:extLst>
                </a:gridCol>
                <a:gridCol w="3771900">
                  <a:extLst>
                    <a:ext uri="{9D8B030D-6E8A-4147-A177-3AD203B41FA5}">
                      <a16:colId xmlns:a16="http://schemas.microsoft.com/office/drawing/2014/main" val="646082391"/>
                    </a:ext>
                  </a:extLst>
                </a:gridCol>
              </a:tblGrid>
              <a:tr h="224186">
                <a:tc>
                  <a:txBody>
                    <a:bodyPr/>
                    <a:lstStyle/>
                    <a:p>
                      <a:pPr algn="ctr" fontAlgn="t"/>
                      <a:r>
                        <a:rPr lang="en-US" sz="1600" dirty="0">
                          <a:effectLst/>
                        </a:rPr>
                        <a:t>Key Events of Chapter</a:t>
                      </a:r>
                    </a:p>
                  </a:txBody>
                  <a:tcPr marL="44372" marR="44372" marT="44372" marB="44372">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a:effectLst/>
                        </a:rPr>
                        <a:t>Why Events Are Important</a:t>
                      </a:r>
                    </a:p>
                  </a:txBody>
                  <a:tcPr marL="44372" marR="44372" marT="44372" marB="44372">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5445696"/>
                  </a:ext>
                </a:extLst>
              </a:tr>
              <a:tr h="932600">
                <a:tc>
                  <a:txBody>
                    <a:bodyPr/>
                    <a:lstStyle/>
                    <a:p>
                      <a:pPr algn="ctr" fontAlgn="t"/>
                      <a:r>
                        <a:rPr lang="en-US" sz="1600" b="1" dirty="0">
                          <a:effectLst/>
                        </a:rPr>
                        <a:t>Chapter 15 – Second year of </a:t>
                      </a:r>
                      <a:r>
                        <a:rPr lang="en-US" sz="1600" b="1" dirty="0" smtClean="0">
                          <a:effectLst/>
                        </a:rPr>
                        <a:t>exile</a:t>
                      </a:r>
                      <a:endParaRPr lang="en-US" sz="1600" dirty="0">
                        <a:effectLst/>
                      </a:endParaRPr>
                    </a:p>
                  </a:txBody>
                  <a:tcPr marL="44372" marR="44372" marT="44372" marB="44372">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endParaRPr lang="en-US" dirty="0"/>
                    </a:p>
                  </a:txBody>
                  <a:tcPr marL="53247" marR="53247" marT="26623" marB="2662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1755705"/>
                  </a:ext>
                </a:extLst>
              </a:tr>
              <a:tr h="1074283">
                <a:tc>
                  <a:txBody>
                    <a:bodyPr/>
                    <a:lstStyle/>
                    <a:p>
                      <a:pPr algn="ctr" fontAlgn="t"/>
                      <a:r>
                        <a:rPr lang="en-US" sz="1600" b="1" dirty="0">
                          <a:effectLst/>
                        </a:rPr>
                        <a:t>Chapter 16 – Fourth year of </a:t>
                      </a:r>
                      <a:r>
                        <a:rPr lang="en-US" sz="1600" b="1" dirty="0" smtClean="0">
                          <a:effectLst/>
                        </a:rPr>
                        <a:t>exile</a:t>
                      </a:r>
                      <a:endParaRPr lang="en-US" sz="1600" dirty="0">
                        <a:effectLst/>
                      </a:endParaRPr>
                    </a:p>
                  </a:txBody>
                  <a:tcPr marL="44372" marR="44372" marT="44372" marB="44372">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endParaRPr lang="en-US"/>
                    </a:p>
                  </a:txBody>
                  <a:tcPr marL="53247" marR="53247" marT="26623" marB="2662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4429871"/>
                  </a:ext>
                </a:extLst>
              </a:tr>
              <a:tr h="1074283">
                <a:tc>
                  <a:txBody>
                    <a:bodyPr/>
                    <a:lstStyle/>
                    <a:p>
                      <a:pPr algn="ctr" fontAlgn="t"/>
                      <a:r>
                        <a:rPr lang="en-US" sz="1600" b="1" dirty="0" smtClean="0">
                          <a:solidFill>
                            <a:srgbClr val="343434"/>
                          </a:solidFill>
                          <a:effectLst/>
                          <a:latin typeface="+mn-lt"/>
                        </a:rPr>
                        <a:t>Chapter 17</a:t>
                      </a:r>
                      <a:endParaRPr lang="en-US" sz="1600" b="1" dirty="0">
                        <a:solidFill>
                          <a:srgbClr val="343434"/>
                        </a:solidFill>
                        <a:effectLst/>
                        <a:latin typeface="+mn-lt"/>
                      </a:endParaRPr>
                    </a:p>
                  </a:txBody>
                  <a:tcPr marL="44372" marR="44372" marT="44372" marB="44372">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endParaRPr lang="en-US"/>
                    </a:p>
                  </a:txBody>
                  <a:tcPr marL="53247" marR="53247" marT="26623" marB="2662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4508576"/>
                  </a:ext>
                </a:extLst>
              </a:tr>
              <a:tr h="1357649">
                <a:tc>
                  <a:txBody>
                    <a:bodyPr/>
                    <a:lstStyle/>
                    <a:p>
                      <a:pPr algn="ctr" fontAlgn="t"/>
                      <a:r>
                        <a:rPr lang="en-US" sz="1600" b="1" dirty="0">
                          <a:effectLst/>
                        </a:rPr>
                        <a:t>Chapter 18 </a:t>
                      </a:r>
                      <a:endParaRPr lang="en-US" sz="1600" dirty="0">
                        <a:effectLst/>
                      </a:endParaRPr>
                    </a:p>
                  </a:txBody>
                  <a:tcPr marL="44372" marR="44372" marT="44372" marB="44372">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endParaRPr lang="en-US"/>
                    </a:p>
                  </a:txBody>
                  <a:tcPr marL="53247" marR="53247" marT="26623" marB="2662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4437338"/>
                  </a:ext>
                </a:extLst>
              </a:tr>
              <a:tr h="899599">
                <a:tc>
                  <a:txBody>
                    <a:bodyPr/>
                    <a:lstStyle/>
                    <a:p>
                      <a:pPr algn="ctr" fontAlgn="t"/>
                      <a:r>
                        <a:rPr lang="en-US" sz="1600" b="1" dirty="0">
                          <a:effectLst/>
                        </a:rPr>
                        <a:t>Chapter </a:t>
                      </a:r>
                      <a:r>
                        <a:rPr lang="en-US" sz="1600" b="1" dirty="0" smtClean="0">
                          <a:effectLst/>
                        </a:rPr>
                        <a:t>19—last year of exile</a:t>
                      </a:r>
                      <a:endParaRPr lang="en-US" sz="1600" dirty="0">
                        <a:effectLst/>
                      </a:endParaRPr>
                    </a:p>
                    <a:p>
                      <a:pPr algn="ctr" fontAlgn="t"/>
                      <a:endParaRPr lang="en-US" sz="1600" dirty="0">
                        <a:solidFill>
                          <a:srgbClr val="343434"/>
                        </a:solidFill>
                        <a:effectLst/>
                        <a:latin typeface="myriad-pro"/>
                      </a:endParaRPr>
                    </a:p>
                  </a:txBody>
                  <a:tcPr marL="44372" marR="44372" marT="44372" marB="44372">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endParaRPr lang="en-US" dirty="0"/>
                    </a:p>
                  </a:txBody>
                  <a:tcPr marL="53247" marR="53247" marT="26623" marB="2662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8750981"/>
                  </a:ext>
                </a:extLst>
              </a:tr>
            </a:tbl>
          </a:graphicData>
        </a:graphic>
      </p:graphicFrame>
    </p:spTree>
    <p:extLst>
      <p:ext uri="{BB962C8B-B14F-4D97-AF65-F5344CB8AC3E}">
        <p14:creationId xmlns:p14="http://schemas.microsoft.com/office/powerpoint/2010/main" val="146373111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28600"/>
            <a:ext cx="8229600" cy="914400"/>
          </a:xfrm>
        </p:spPr>
        <p:txBody>
          <a:bodyPr>
            <a:normAutofit fontScale="90000"/>
          </a:bodyPr>
          <a:lstStyle/>
          <a:p>
            <a:r>
              <a:rPr lang="en-US" sz="2700" dirty="0" smtClean="0"/>
              <a:t/>
            </a:r>
            <a:br>
              <a:rPr lang="en-US" sz="2700" dirty="0" smtClean="0"/>
            </a:br>
            <a:r>
              <a:rPr lang="en-US" dirty="0"/>
              <a:t/>
            </a:r>
            <a:br>
              <a:rPr lang="en-US" dirty="0"/>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58800745"/>
              </p:ext>
            </p:extLst>
          </p:nvPr>
        </p:nvGraphicFramePr>
        <p:xfrm>
          <a:off x="609600" y="381000"/>
          <a:ext cx="7543800" cy="6267327"/>
        </p:xfrm>
        <a:graphic>
          <a:graphicData uri="http://schemas.openxmlformats.org/drawingml/2006/table">
            <a:tbl>
              <a:tblPr/>
              <a:tblGrid>
                <a:gridCol w="3771900">
                  <a:extLst>
                    <a:ext uri="{9D8B030D-6E8A-4147-A177-3AD203B41FA5}">
                      <a16:colId xmlns:a16="http://schemas.microsoft.com/office/drawing/2014/main" val="2805903292"/>
                    </a:ext>
                  </a:extLst>
                </a:gridCol>
                <a:gridCol w="3771900">
                  <a:extLst>
                    <a:ext uri="{9D8B030D-6E8A-4147-A177-3AD203B41FA5}">
                      <a16:colId xmlns:a16="http://schemas.microsoft.com/office/drawing/2014/main" val="646082391"/>
                    </a:ext>
                  </a:extLst>
                </a:gridCol>
              </a:tblGrid>
              <a:tr h="224186">
                <a:tc>
                  <a:txBody>
                    <a:bodyPr/>
                    <a:lstStyle/>
                    <a:p>
                      <a:pPr algn="ctr" fontAlgn="t"/>
                      <a:r>
                        <a:rPr lang="en-US" sz="1600" dirty="0">
                          <a:effectLst/>
                        </a:rPr>
                        <a:t>Key Events of Chapter</a:t>
                      </a:r>
                    </a:p>
                  </a:txBody>
                  <a:tcPr marL="44372" marR="44372" marT="44372" marB="44372">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a:effectLst/>
                        </a:rPr>
                        <a:t>Why Events Are Important</a:t>
                      </a:r>
                    </a:p>
                  </a:txBody>
                  <a:tcPr marL="44372" marR="44372" marT="44372" marB="44372">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5445696"/>
                  </a:ext>
                </a:extLst>
              </a:tr>
              <a:tr h="932600">
                <a:tc>
                  <a:txBody>
                    <a:bodyPr/>
                    <a:lstStyle/>
                    <a:p>
                      <a:pPr algn="ctr" fontAlgn="t"/>
                      <a:r>
                        <a:rPr lang="en-US" sz="1600" b="1" dirty="0">
                          <a:effectLst/>
                        </a:rPr>
                        <a:t>Chapter 15 – Second year of exile</a:t>
                      </a:r>
                      <a:endParaRPr lang="en-US" sz="1600" dirty="0">
                        <a:effectLst/>
                      </a:endParaRPr>
                    </a:p>
                    <a:p>
                      <a:pPr algn="ctr" fontAlgn="t"/>
                      <a:r>
                        <a:rPr lang="en-US" sz="1600" dirty="0">
                          <a:solidFill>
                            <a:srgbClr val="343434"/>
                          </a:solidFill>
                          <a:effectLst/>
                          <a:latin typeface="myriad-pro"/>
                        </a:rPr>
                        <a:t>The </a:t>
                      </a:r>
                      <a:r>
                        <a:rPr lang="en-US" sz="1600" dirty="0" err="1">
                          <a:solidFill>
                            <a:srgbClr val="343434"/>
                          </a:solidFill>
                          <a:effectLst/>
                          <a:latin typeface="myriad-pro"/>
                        </a:rPr>
                        <a:t>Abame</a:t>
                      </a:r>
                      <a:r>
                        <a:rPr lang="en-US" sz="1600" dirty="0">
                          <a:solidFill>
                            <a:srgbClr val="343434"/>
                          </a:solidFill>
                          <a:effectLst/>
                          <a:latin typeface="myriad-pro"/>
                        </a:rPr>
                        <a:t> clan is destroyed after they kill a white man who appeared suddenly.</a:t>
                      </a:r>
                    </a:p>
                  </a:txBody>
                  <a:tcPr marL="44372" marR="44372" marT="44372" marB="44372">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a:solidFill>
                            <a:srgbClr val="0000FF"/>
                          </a:solidFill>
                          <a:effectLst/>
                        </a:rPr>
                        <a:t>They foreshadow possible negative consequences of interactions with white men.</a:t>
                      </a:r>
                    </a:p>
                  </a:txBody>
                  <a:tcPr marL="53247" marR="53247" marT="26623" marB="2662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1755705"/>
                  </a:ext>
                </a:extLst>
              </a:tr>
              <a:tr h="1074283">
                <a:tc>
                  <a:txBody>
                    <a:bodyPr/>
                    <a:lstStyle/>
                    <a:p>
                      <a:pPr algn="ctr" fontAlgn="t"/>
                      <a:r>
                        <a:rPr lang="en-US" sz="1600" b="1" dirty="0">
                          <a:effectLst/>
                        </a:rPr>
                        <a:t>Chapter 16 – Fourth year of exile</a:t>
                      </a:r>
                      <a:endParaRPr lang="en-US" sz="1600" dirty="0">
                        <a:effectLst/>
                      </a:endParaRPr>
                    </a:p>
                    <a:p>
                      <a:pPr algn="ctr" fontAlgn="t"/>
                      <a:r>
                        <a:rPr lang="en-US" sz="1600" dirty="0">
                          <a:solidFill>
                            <a:srgbClr val="343434"/>
                          </a:solidFill>
                          <a:effectLst/>
                          <a:latin typeface="myriad-pro"/>
                        </a:rPr>
                        <a:t>Missionaries come to </a:t>
                      </a:r>
                      <a:r>
                        <a:rPr lang="en-US" sz="1600" dirty="0" err="1">
                          <a:solidFill>
                            <a:srgbClr val="343434"/>
                          </a:solidFill>
                          <a:effectLst/>
                          <a:latin typeface="myriad-pro"/>
                        </a:rPr>
                        <a:t>Umuofia</a:t>
                      </a:r>
                      <a:r>
                        <a:rPr lang="en-US" sz="1600" dirty="0">
                          <a:solidFill>
                            <a:srgbClr val="343434"/>
                          </a:solidFill>
                          <a:effectLst/>
                          <a:latin typeface="myriad-pro"/>
                        </a:rPr>
                        <a:t> and </a:t>
                      </a:r>
                      <a:r>
                        <a:rPr lang="en-US" sz="1600" dirty="0" err="1">
                          <a:solidFill>
                            <a:srgbClr val="343434"/>
                          </a:solidFill>
                          <a:effectLst/>
                          <a:latin typeface="myriad-pro"/>
                        </a:rPr>
                        <a:t>Mbanta</a:t>
                      </a:r>
                      <a:r>
                        <a:rPr lang="en-US" sz="1600" dirty="0">
                          <a:solidFill>
                            <a:srgbClr val="343434"/>
                          </a:solidFill>
                          <a:effectLst/>
                          <a:latin typeface="myriad-pro"/>
                        </a:rPr>
                        <a:t>. The first converts are “worthless” men, but </a:t>
                      </a:r>
                      <a:r>
                        <a:rPr lang="en-US" sz="1600" dirty="0" err="1">
                          <a:solidFill>
                            <a:srgbClr val="343434"/>
                          </a:solidFill>
                          <a:effectLst/>
                          <a:latin typeface="myriad-pro"/>
                        </a:rPr>
                        <a:t>Nwoye</a:t>
                      </a:r>
                      <a:r>
                        <a:rPr lang="en-US" sz="1600" dirty="0">
                          <a:solidFill>
                            <a:srgbClr val="343434"/>
                          </a:solidFill>
                          <a:effectLst/>
                          <a:latin typeface="myriad-pro"/>
                        </a:rPr>
                        <a:t> is also intrigued.</a:t>
                      </a:r>
                    </a:p>
                  </a:txBody>
                  <a:tcPr marL="44372" marR="44372" marT="44372" marB="44372">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a:solidFill>
                            <a:srgbClr val="0000FF"/>
                          </a:solidFill>
                          <a:effectLst/>
                        </a:rPr>
                        <a:t>The clan’s outcasts have found acceptance and belonging. The outsider is often the beginning of a revolution.</a:t>
                      </a:r>
                    </a:p>
                  </a:txBody>
                  <a:tcPr marL="53247" marR="53247" marT="26623" marB="2662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4429871"/>
                  </a:ext>
                </a:extLst>
              </a:tr>
              <a:tr h="1074283">
                <a:tc>
                  <a:txBody>
                    <a:bodyPr/>
                    <a:lstStyle/>
                    <a:p>
                      <a:pPr algn="ctr" fontAlgn="t"/>
                      <a:r>
                        <a:rPr lang="en-US" sz="1600" b="1" dirty="0">
                          <a:effectLst/>
                        </a:rPr>
                        <a:t>Chapter 17</a:t>
                      </a:r>
                      <a:endParaRPr lang="en-US" sz="1600" dirty="0">
                        <a:effectLst/>
                      </a:endParaRPr>
                    </a:p>
                    <a:p>
                      <a:pPr algn="ctr" fontAlgn="t"/>
                      <a:r>
                        <a:rPr lang="en-US" sz="1600" dirty="0">
                          <a:solidFill>
                            <a:srgbClr val="343434"/>
                          </a:solidFill>
                          <a:effectLst/>
                          <a:latin typeface="myriad-pro"/>
                        </a:rPr>
                        <a:t>Missionaries build a church in “evil forest” land. </a:t>
                      </a:r>
                      <a:r>
                        <a:rPr lang="en-US" sz="1600" dirty="0" err="1">
                          <a:solidFill>
                            <a:srgbClr val="343434"/>
                          </a:solidFill>
                          <a:effectLst/>
                          <a:latin typeface="myriad-pro"/>
                        </a:rPr>
                        <a:t>Nwoye</a:t>
                      </a:r>
                      <a:r>
                        <a:rPr lang="en-US" sz="1600" dirty="0">
                          <a:solidFill>
                            <a:srgbClr val="343434"/>
                          </a:solidFill>
                          <a:effectLst/>
                          <a:latin typeface="myriad-pro"/>
                        </a:rPr>
                        <a:t> joins them, is beaten by Okonkwo, and then leaves to attend the missionary school.</a:t>
                      </a:r>
                    </a:p>
                  </a:txBody>
                  <a:tcPr marL="44372" marR="44372" marT="44372" marB="44372">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dirty="0" err="1">
                          <a:solidFill>
                            <a:srgbClr val="0000FF"/>
                          </a:solidFill>
                          <a:effectLst/>
                        </a:rPr>
                        <a:t>Nwoye</a:t>
                      </a:r>
                      <a:r>
                        <a:rPr lang="en-US" sz="1600" dirty="0">
                          <a:solidFill>
                            <a:srgbClr val="0000FF"/>
                          </a:solidFill>
                          <a:effectLst/>
                        </a:rPr>
                        <a:t> and others find answers to their doubts about the clan’s customs. </a:t>
                      </a:r>
                      <a:r>
                        <a:rPr lang="en-US" sz="1600" dirty="0" err="1">
                          <a:solidFill>
                            <a:srgbClr val="0000FF"/>
                          </a:solidFill>
                          <a:effectLst/>
                        </a:rPr>
                        <a:t>Nwoye</a:t>
                      </a:r>
                      <a:r>
                        <a:rPr lang="en-US" sz="1600" dirty="0">
                          <a:solidFill>
                            <a:srgbClr val="0000FF"/>
                          </a:solidFill>
                          <a:effectLst/>
                        </a:rPr>
                        <a:t> is finally lost to Okonkwo because of his father’s violence.</a:t>
                      </a:r>
                    </a:p>
                  </a:txBody>
                  <a:tcPr marL="53247" marR="53247" marT="26623" marB="2662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4508576"/>
                  </a:ext>
                </a:extLst>
              </a:tr>
              <a:tr h="1357649">
                <a:tc>
                  <a:txBody>
                    <a:bodyPr/>
                    <a:lstStyle/>
                    <a:p>
                      <a:pPr algn="ctr" fontAlgn="t"/>
                      <a:r>
                        <a:rPr lang="en-US" sz="1600" b="1" dirty="0">
                          <a:effectLst/>
                        </a:rPr>
                        <a:t>Chapter </a:t>
                      </a:r>
                      <a:r>
                        <a:rPr lang="en-US" sz="1600" b="1" dirty="0" smtClean="0">
                          <a:effectLst/>
                        </a:rPr>
                        <a:t>18</a:t>
                      </a:r>
                      <a:endParaRPr lang="en-US" sz="1600" dirty="0">
                        <a:effectLst/>
                      </a:endParaRPr>
                    </a:p>
                    <a:p>
                      <a:pPr algn="ctr" fontAlgn="t"/>
                      <a:r>
                        <a:rPr lang="en-US" sz="1600" dirty="0">
                          <a:solidFill>
                            <a:srgbClr val="343434"/>
                          </a:solidFill>
                          <a:effectLst/>
                          <a:latin typeface="myriad-pro"/>
                        </a:rPr>
                        <a:t>Converts are beaten when they threaten shrines. Outcasts are included in church. Sacred python is killed. Converts are ostracized from the clan.</a:t>
                      </a:r>
                    </a:p>
                  </a:txBody>
                  <a:tcPr marL="44372" marR="44372" marT="44372" marB="44372">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dirty="0">
                          <a:solidFill>
                            <a:srgbClr val="0000FF"/>
                          </a:solidFill>
                          <a:effectLst/>
                        </a:rPr>
                        <a:t>By undermining the values and social order of the village, the church paves the way for taking advantage of the loosening of the social order and creating a new order.</a:t>
                      </a:r>
                    </a:p>
                  </a:txBody>
                  <a:tcPr marL="53247" marR="53247" marT="26623" marB="2662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4437338"/>
                  </a:ext>
                </a:extLst>
              </a:tr>
              <a:tr h="899599">
                <a:tc>
                  <a:txBody>
                    <a:bodyPr/>
                    <a:lstStyle/>
                    <a:p>
                      <a:pPr algn="ctr" fontAlgn="t"/>
                      <a:r>
                        <a:rPr lang="en-US" sz="1600" b="1">
                          <a:effectLst/>
                        </a:rPr>
                        <a:t>Chapter 19</a:t>
                      </a:r>
                      <a:endParaRPr lang="en-US" sz="1600">
                        <a:effectLst/>
                      </a:endParaRPr>
                    </a:p>
                    <a:p>
                      <a:pPr algn="ctr" fontAlgn="t"/>
                      <a:r>
                        <a:rPr lang="en-US" sz="1600">
                          <a:solidFill>
                            <a:srgbClr val="343434"/>
                          </a:solidFill>
                          <a:effectLst/>
                          <a:latin typeface="myriad-pro"/>
                        </a:rPr>
                        <a:t>Okonkwo prepares to return to Umuofia with an extravagant feast of thanks.</a:t>
                      </a:r>
                    </a:p>
                  </a:txBody>
                  <a:tcPr marL="44372" marR="44372" marT="44372" marB="44372">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dirty="0">
                          <a:solidFill>
                            <a:srgbClr val="0000FF"/>
                          </a:solidFill>
                          <a:effectLst/>
                        </a:rPr>
                        <a:t>Okonkwo has not changed much in the seven years in terms of his values and temperament, but likely </a:t>
                      </a:r>
                      <a:r>
                        <a:rPr lang="en-US" sz="1600" dirty="0" err="1">
                          <a:solidFill>
                            <a:srgbClr val="0000FF"/>
                          </a:solidFill>
                          <a:effectLst/>
                        </a:rPr>
                        <a:t>Umuofia</a:t>
                      </a:r>
                      <a:r>
                        <a:rPr lang="en-US" sz="1600" dirty="0">
                          <a:solidFill>
                            <a:srgbClr val="0000FF"/>
                          </a:solidFill>
                          <a:effectLst/>
                        </a:rPr>
                        <a:t> has changed a great deal.</a:t>
                      </a:r>
                    </a:p>
                  </a:txBody>
                  <a:tcPr marL="53247" marR="53247" marT="26623" marB="26623">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8750981"/>
                  </a:ext>
                </a:extLst>
              </a:tr>
            </a:tbl>
          </a:graphicData>
        </a:graphic>
      </p:graphicFrame>
    </p:spTree>
    <p:extLst>
      <p:ext uri="{BB962C8B-B14F-4D97-AF65-F5344CB8AC3E}">
        <p14:creationId xmlns:p14="http://schemas.microsoft.com/office/powerpoint/2010/main" val="206360435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Socratic Seminar Preparation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a:t>Work with a partner to </a:t>
            </a:r>
            <a:r>
              <a:rPr lang="en-US" u="sng" dirty="0"/>
              <a:t>select three to five key </a:t>
            </a:r>
            <a:r>
              <a:rPr lang="en-US" u="sng" dirty="0" smtClean="0"/>
              <a:t>events </a:t>
            </a:r>
            <a:r>
              <a:rPr lang="en-US" dirty="0" smtClean="0"/>
              <a:t>from Part 2 (Chapters 14-19). </a:t>
            </a:r>
            <a:r>
              <a:rPr lang="en-US" dirty="0"/>
              <a:t>List </a:t>
            </a:r>
            <a:r>
              <a:rPr lang="en-US" dirty="0" smtClean="0"/>
              <a:t>them on your notecard. </a:t>
            </a:r>
            <a:r>
              <a:rPr lang="en-US" dirty="0"/>
              <a:t>For each event, write an interpretive or universal question that will help you explore the conflicting cultures in Part 2 </a:t>
            </a:r>
            <a:r>
              <a:rPr lang="en-US" dirty="0" smtClean="0"/>
              <a:t>of</a:t>
            </a:r>
            <a:r>
              <a:rPr lang="en-US" dirty="0"/>
              <a:t> </a:t>
            </a:r>
            <a:r>
              <a:rPr lang="en-US" i="1" dirty="0"/>
              <a:t>Things Fall Apart</a:t>
            </a:r>
            <a:r>
              <a:rPr lang="en-US" dirty="0"/>
              <a:t>. You will use these questions as you participate in a </a:t>
            </a:r>
            <a:r>
              <a:rPr lang="en-US" b="1" dirty="0"/>
              <a:t>Socratic Seminar</a:t>
            </a:r>
            <a:r>
              <a:rPr lang="en-US" b="1" dirty="0" smtClean="0"/>
              <a:t>.</a:t>
            </a:r>
          </a:p>
          <a:p>
            <a:r>
              <a:rPr lang="en-US" dirty="0" smtClean="0"/>
              <a:t>Example:</a:t>
            </a:r>
            <a:endParaRPr lang="en-US" dirty="0"/>
          </a:p>
          <a:p>
            <a:pPr marL="0" indent="0">
              <a:buNone/>
            </a:pPr>
            <a:r>
              <a:rPr lang="en-US" dirty="0" smtClean="0"/>
              <a:t>	</a:t>
            </a:r>
            <a:r>
              <a:rPr lang="en-US" dirty="0" smtClean="0">
                <a:solidFill>
                  <a:srgbClr val="00B050"/>
                </a:solidFill>
              </a:rPr>
              <a:t>Event</a:t>
            </a:r>
            <a:r>
              <a:rPr lang="en-US" dirty="0"/>
              <a:t>: Destruction of </a:t>
            </a:r>
            <a:r>
              <a:rPr lang="en-US" dirty="0" err="1"/>
              <a:t>Abame</a:t>
            </a:r>
            <a:r>
              <a:rPr lang="en-US" dirty="0"/>
              <a:t> clan</a:t>
            </a:r>
            <a:r>
              <a:rPr lang="en-US" dirty="0" smtClean="0"/>
              <a:t>.</a:t>
            </a:r>
            <a:endParaRPr lang="en-US" dirty="0"/>
          </a:p>
          <a:p>
            <a:pPr marL="0" indent="0">
              <a:buNone/>
            </a:pPr>
            <a:r>
              <a:rPr lang="en-US" dirty="0" smtClean="0"/>
              <a:t>	</a:t>
            </a:r>
            <a:r>
              <a:rPr lang="en-US" dirty="0" smtClean="0">
                <a:solidFill>
                  <a:srgbClr val="00B050"/>
                </a:solidFill>
              </a:rPr>
              <a:t>Question</a:t>
            </a:r>
            <a:r>
              <a:rPr lang="en-US" dirty="0"/>
              <a:t>: </a:t>
            </a:r>
            <a:r>
              <a:rPr lang="en-US" dirty="0" err="1"/>
              <a:t>Uchendo</a:t>
            </a:r>
            <a:r>
              <a:rPr lang="en-US" dirty="0"/>
              <a:t> and Okonkwo agree that the </a:t>
            </a:r>
            <a:r>
              <a:rPr lang="en-US" dirty="0" smtClean="0"/>
              <a:t>		</a:t>
            </a:r>
            <a:r>
              <a:rPr lang="en-US" dirty="0" err="1" smtClean="0"/>
              <a:t>Abame</a:t>
            </a:r>
            <a:r>
              <a:rPr lang="en-US" dirty="0" smtClean="0"/>
              <a:t> </a:t>
            </a:r>
            <a:r>
              <a:rPr lang="en-US" dirty="0"/>
              <a:t>were fools, but have different reasons: what do </a:t>
            </a:r>
            <a:r>
              <a:rPr lang="en-US" dirty="0" smtClean="0"/>
              <a:t>	you </a:t>
            </a:r>
            <a:r>
              <a:rPr lang="en-US" dirty="0"/>
              <a:t>think of their reasoning</a:t>
            </a:r>
            <a:r>
              <a:rPr lang="en-US" dirty="0" smtClean="0"/>
              <a:t>?</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14808645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Entry Task</a:t>
            </a:r>
            <a:br>
              <a:rPr lang="en-US" dirty="0" smtClean="0"/>
            </a:br>
            <a:r>
              <a:rPr lang="en-US" sz="2200" dirty="0" smtClean="0"/>
              <a:t>March 23, 2016</a:t>
            </a:r>
            <a:endParaRPr lang="en-US" sz="2200" dirty="0"/>
          </a:p>
        </p:txBody>
      </p:sp>
      <p:sp>
        <p:nvSpPr>
          <p:cNvPr id="3" name="Content Placeholder 2"/>
          <p:cNvSpPr>
            <a:spLocks noGrp="1"/>
          </p:cNvSpPr>
          <p:nvPr>
            <p:ph idx="1"/>
          </p:nvPr>
        </p:nvSpPr>
        <p:spPr/>
        <p:txBody>
          <a:bodyPr/>
          <a:lstStyle/>
          <a:p>
            <a:r>
              <a:rPr lang="en-US" dirty="0" smtClean="0"/>
              <a:t>We are about to begin the final part (Part 3) of </a:t>
            </a:r>
            <a:r>
              <a:rPr lang="en-US" i="1" dirty="0" smtClean="0"/>
              <a:t>Things Fall Apart</a:t>
            </a:r>
            <a:r>
              <a:rPr lang="en-US" dirty="0" smtClean="0"/>
              <a:t>.  What are your predictions for how the book ends?</a:t>
            </a:r>
            <a:endParaRPr lang="en-US" dirty="0"/>
          </a:p>
        </p:txBody>
      </p:sp>
    </p:spTree>
    <p:extLst>
      <p:ext uri="{BB962C8B-B14F-4D97-AF65-F5344CB8AC3E}">
        <p14:creationId xmlns:p14="http://schemas.microsoft.com/office/powerpoint/2010/main" val="717789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Reading</a:t>
            </a:r>
            <a:endParaRPr lang="en-US" dirty="0"/>
          </a:p>
        </p:txBody>
      </p:sp>
      <p:sp>
        <p:nvSpPr>
          <p:cNvPr id="3" name="Content Placeholder 2"/>
          <p:cNvSpPr>
            <a:spLocks noGrp="1"/>
          </p:cNvSpPr>
          <p:nvPr>
            <p:ph idx="1"/>
          </p:nvPr>
        </p:nvSpPr>
        <p:spPr/>
        <p:txBody>
          <a:bodyPr>
            <a:normAutofit fontScale="92500" lnSpcReduction="10000"/>
          </a:bodyPr>
          <a:lstStyle/>
          <a:p>
            <a:r>
              <a:rPr lang="en-US" sz="2000" dirty="0"/>
              <a:t>Read the excerpt below from Chapter 20 of </a:t>
            </a:r>
            <a:r>
              <a:rPr lang="en-US" sz="2000" i="1" dirty="0"/>
              <a:t>Things Fall Apart</a:t>
            </a:r>
            <a:r>
              <a:rPr lang="en-US" sz="2000" dirty="0"/>
              <a:t>. Underline or highlight statements that illuminate the misunderstandings between the Ibo and the missionaries</a:t>
            </a:r>
            <a:r>
              <a:rPr lang="en-US" sz="2000" dirty="0" smtClean="0"/>
              <a:t>.</a:t>
            </a:r>
          </a:p>
          <a:p>
            <a:pPr marL="0" indent="0">
              <a:buNone/>
            </a:pPr>
            <a:r>
              <a:rPr lang="en-US" sz="2600" i="1" dirty="0"/>
              <a:t>Does the white man understand our customs about land</a:t>
            </a:r>
            <a:r>
              <a:rPr lang="en-US" sz="2600" i="1" dirty="0" smtClean="0"/>
              <a:t>?</a:t>
            </a:r>
          </a:p>
          <a:p>
            <a:pPr marL="0" indent="0">
              <a:buNone/>
            </a:pPr>
            <a:r>
              <a:rPr lang="en-US" sz="2600" i="1" dirty="0"/>
              <a:t>How can he when he does not even speak our tongue? But he says that our customs are bad; and our own brothers who have taken up his religion also say that our customs are bad. How do you think we can fight when our own brothers have turned against us</a:t>
            </a:r>
            <a:r>
              <a:rPr lang="en-US" sz="2600" i="1" dirty="0" smtClean="0"/>
              <a:t>? The white man is very clever.  He came quietly and peaceably with this religion.  We were amused at his foolishness and allowed him to stay.  Now he has won our brothers, and our clan can no longer act like one.  He has put a knife on the things that held us together and we have fallen apart.</a:t>
            </a:r>
            <a:r>
              <a:rPr lang="en-US" i="1" dirty="0"/>
              <a:t> </a:t>
            </a:r>
            <a:endParaRPr lang="en-US" i="1" dirty="0" smtClean="0"/>
          </a:p>
          <a:p>
            <a:endParaRPr lang="en-US" dirty="0" smtClean="0"/>
          </a:p>
          <a:p>
            <a:endParaRPr lang="en-US" sz="2000" dirty="0"/>
          </a:p>
          <a:p>
            <a:pPr marL="0" indent="0">
              <a:buNone/>
            </a:pPr>
            <a:endParaRPr lang="en-US" dirty="0"/>
          </a:p>
        </p:txBody>
      </p:sp>
    </p:spTree>
    <p:extLst>
      <p:ext uri="{BB962C8B-B14F-4D97-AF65-F5344CB8AC3E}">
        <p14:creationId xmlns:p14="http://schemas.microsoft.com/office/powerpoint/2010/main" val="363827254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Reading</a:t>
            </a:r>
            <a:endParaRPr lang="en-US" dirty="0"/>
          </a:p>
        </p:txBody>
      </p:sp>
      <p:sp>
        <p:nvSpPr>
          <p:cNvPr id="3" name="Content Placeholder 2"/>
          <p:cNvSpPr>
            <a:spLocks noGrp="1"/>
          </p:cNvSpPr>
          <p:nvPr>
            <p:ph idx="1"/>
          </p:nvPr>
        </p:nvSpPr>
        <p:spPr/>
        <p:txBody>
          <a:bodyPr/>
          <a:lstStyle/>
          <a:p>
            <a:r>
              <a:rPr lang="en-US" dirty="0" smtClean="0"/>
              <a:t>With a </a:t>
            </a:r>
            <a:r>
              <a:rPr lang="en-US" dirty="0"/>
              <a:t>partner, choose one of the statements and decide whether or not </a:t>
            </a:r>
            <a:r>
              <a:rPr lang="en-US" dirty="0" err="1"/>
              <a:t>Obierika’s</a:t>
            </a:r>
            <a:r>
              <a:rPr lang="en-US" dirty="0"/>
              <a:t> assessment of the situation is accurate. Find textual evidence from the novel to support or refute the statement</a:t>
            </a:r>
          </a:p>
        </p:txBody>
      </p:sp>
    </p:spTree>
    <p:extLst>
      <p:ext uri="{BB962C8B-B14F-4D97-AF65-F5344CB8AC3E}">
        <p14:creationId xmlns:p14="http://schemas.microsoft.com/office/powerpoint/2010/main" val="151579775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 Chapter </a:t>
            </a:r>
            <a:r>
              <a:rPr lang="en-US" sz="2800" dirty="0" smtClean="0"/>
              <a:t>20-23—During/After </a:t>
            </a:r>
            <a:r>
              <a:rPr lang="en-US" sz="2800" dirty="0" smtClean="0"/>
              <a:t>Reading</a:t>
            </a:r>
            <a:endParaRPr lang="en-US" sz="2800" dirty="0"/>
          </a:p>
        </p:txBody>
      </p:sp>
      <p:sp>
        <p:nvSpPr>
          <p:cNvPr id="3" name="Content Placeholder 2"/>
          <p:cNvSpPr>
            <a:spLocks noGrp="1"/>
          </p:cNvSpPr>
          <p:nvPr>
            <p:ph idx="1"/>
          </p:nvPr>
        </p:nvSpPr>
        <p:spPr/>
        <p:txBody>
          <a:bodyPr/>
          <a:lstStyle/>
          <a:p>
            <a:r>
              <a:rPr lang="en-US" dirty="0" smtClean="0"/>
              <a:t>Use the </a:t>
            </a:r>
            <a:r>
              <a:rPr lang="en-US" dirty="0"/>
              <a:t>following chart to compare and contrast the two missionaries, Mr. Brown and Mr. Smith. Record what each says and does, along with their attitudes and beliefs. Continue on a separate page if needed</a:t>
            </a:r>
          </a:p>
        </p:txBody>
      </p:sp>
    </p:spTree>
    <p:extLst>
      <p:ext uri="{BB962C8B-B14F-4D97-AF65-F5344CB8AC3E}">
        <p14:creationId xmlns:p14="http://schemas.microsoft.com/office/powerpoint/2010/main" val="213839846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57902130"/>
              </p:ext>
            </p:extLst>
          </p:nvPr>
        </p:nvGraphicFramePr>
        <p:xfrm>
          <a:off x="457200" y="1600200"/>
          <a:ext cx="8229600" cy="4800600"/>
        </p:xfrm>
        <a:graphic>
          <a:graphicData uri="http://schemas.openxmlformats.org/drawingml/2006/table">
            <a:tbl>
              <a:tblPr/>
              <a:tblGrid>
                <a:gridCol w="4114800">
                  <a:extLst>
                    <a:ext uri="{9D8B030D-6E8A-4147-A177-3AD203B41FA5}">
                      <a16:colId xmlns:a16="http://schemas.microsoft.com/office/drawing/2014/main" val="952891073"/>
                    </a:ext>
                  </a:extLst>
                </a:gridCol>
                <a:gridCol w="4114800">
                  <a:extLst>
                    <a:ext uri="{9D8B030D-6E8A-4147-A177-3AD203B41FA5}">
                      <a16:colId xmlns:a16="http://schemas.microsoft.com/office/drawing/2014/main" val="3531847729"/>
                    </a:ext>
                  </a:extLst>
                </a:gridCol>
              </a:tblGrid>
              <a:tr h="685800">
                <a:tc>
                  <a:txBody>
                    <a:bodyPr/>
                    <a:lstStyle/>
                    <a:p>
                      <a:pPr algn="ctr" fontAlgn="t"/>
                      <a:r>
                        <a:rPr lang="en-US">
                          <a:effectLst/>
                        </a:rPr>
                        <a:t>Mr. Brown</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a:effectLst/>
                        </a:rPr>
                        <a:t>Mr. Smith</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17735843"/>
                  </a:ext>
                </a:extLst>
              </a:tr>
              <a:tr h="4114800">
                <a:tc>
                  <a:txBody>
                    <a:bodyPr/>
                    <a:lstStyle/>
                    <a:p>
                      <a:pPr algn="ctr" fontAlgn="t"/>
                      <a:endParaRPr lang="en-US" dirty="0">
                        <a:solidFill>
                          <a:srgbClr val="0000FF"/>
                        </a:solidFill>
                        <a:effectLst/>
                      </a:endParaRP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en-US" dirty="0">
                        <a:solidFill>
                          <a:srgbClr val="0000FF"/>
                        </a:solidFill>
                        <a:effectLst/>
                      </a:endParaRP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58209743"/>
                  </a:ext>
                </a:extLst>
              </a:tr>
            </a:tbl>
          </a:graphicData>
        </a:graphic>
      </p:graphicFrame>
    </p:spTree>
    <p:extLst>
      <p:ext uri="{BB962C8B-B14F-4D97-AF65-F5344CB8AC3E}">
        <p14:creationId xmlns:p14="http://schemas.microsoft.com/office/powerpoint/2010/main" val="26672075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and Folktales</a:t>
            </a:r>
            <a:endParaRPr lang="en-US" dirty="0"/>
          </a:p>
        </p:txBody>
      </p:sp>
      <p:sp>
        <p:nvSpPr>
          <p:cNvPr id="3" name="Content Placeholder 2"/>
          <p:cNvSpPr>
            <a:spLocks noGrp="1"/>
          </p:cNvSpPr>
          <p:nvPr>
            <p:ph idx="1"/>
          </p:nvPr>
        </p:nvSpPr>
        <p:spPr/>
        <p:txBody>
          <a:bodyPr/>
          <a:lstStyle/>
          <a:p>
            <a:pPr marL="0" indent="0">
              <a:buNone/>
            </a:pPr>
            <a:r>
              <a:rPr lang="en-US" b="1" dirty="0"/>
              <a:t>Learning </a:t>
            </a:r>
            <a:r>
              <a:rPr lang="en-US" b="1" dirty="0" smtClean="0"/>
              <a:t>Targets:</a:t>
            </a:r>
            <a:endParaRPr lang="en-US" b="1" dirty="0"/>
          </a:p>
          <a:p>
            <a:r>
              <a:rPr lang="en-US" dirty="0"/>
              <a:t>Examine thematic connections between proverbs and folktales.</a:t>
            </a:r>
          </a:p>
          <a:p>
            <a:r>
              <a:rPr lang="en-US" dirty="0"/>
              <a:t>Predict how and why an author uses proverbs and fables in a novel.</a:t>
            </a:r>
          </a:p>
          <a:p>
            <a:pPr marL="0" indent="0">
              <a:buNone/>
            </a:pPr>
            <a:r>
              <a:rPr lang="en-US" dirty="0"/>
              <a:t/>
            </a:r>
            <a:br>
              <a:rPr lang="en-US" dirty="0"/>
            </a:br>
            <a:endParaRPr lang="en-US" dirty="0"/>
          </a:p>
        </p:txBody>
      </p:sp>
    </p:spTree>
    <p:extLst>
      <p:ext uri="{BB962C8B-B14F-4D97-AF65-F5344CB8AC3E}">
        <p14:creationId xmlns:p14="http://schemas.microsoft.com/office/powerpoint/2010/main" val="163363348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16317456"/>
              </p:ext>
            </p:extLst>
          </p:nvPr>
        </p:nvGraphicFramePr>
        <p:xfrm>
          <a:off x="457200" y="1600200"/>
          <a:ext cx="8229600" cy="4800600"/>
        </p:xfrm>
        <a:graphic>
          <a:graphicData uri="http://schemas.openxmlformats.org/drawingml/2006/table">
            <a:tbl>
              <a:tblPr/>
              <a:tblGrid>
                <a:gridCol w="4114800">
                  <a:extLst>
                    <a:ext uri="{9D8B030D-6E8A-4147-A177-3AD203B41FA5}">
                      <a16:colId xmlns:a16="http://schemas.microsoft.com/office/drawing/2014/main" val="952891073"/>
                    </a:ext>
                  </a:extLst>
                </a:gridCol>
                <a:gridCol w="4114800">
                  <a:extLst>
                    <a:ext uri="{9D8B030D-6E8A-4147-A177-3AD203B41FA5}">
                      <a16:colId xmlns:a16="http://schemas.microsoft.com/office/drawing/2014/main" val="3531847729"/>
                    </a:ext>
                  </a:extLst>
                </a:gridCol>
              </a:tblGrid>
              <a:tr h="685800">
                <a:tc>
                  <a:txBody>
                    <a:bodyPr/>
                    <a:lstStyle/>
                    <a:p>
                      <a:pPr algn="ctr" fontAlgn="t"/>
                      <a:r>
                        <a:rPr lang="en-US">
                          <a:effectLst/>
                        </a:rPr>
                        <a:t>Mr. Brown</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a:effectLst/>
                        </a:rPr>
                        <a:t>Mr. Smith</a:t>
                      </a:r>
                    </a:p>
                  </a:txBody>
                  <a:tcPr marL="76200" marR="76200" marT="76200" marB="762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17735843"/>
                  </a:ext>
                </a:extLst>
              </a:tr>
              <a:tr h="4114800">
                <a:tc>
                  <a:txBody>
                    <a:bodyPr/>
                    <a:lstStyle/>
                    <a:p>
                      <a:pPr algn="ctr" fontAlgn="t"/>
                      <a:r>
                        <a:rPr lang="en-US">
                          <a:solidFill>
                            <a:srgbClr val="0000FF"/>
                          </a:solidFill>
                          <a:effectLst/>
                        </a:rPr>
                        <a:t>Restrains converts from provoking the clan.</a:t>
                      </a:r>
                    </a:p>
                    <a:p>
                      <a:pPr algn="ctr" fontAlgn="t"/>
                      <a:r>
                        <a:rPr lang="en-US">
                          <a:solidFill>
                            <a:srgbClr val="0000FF"/>
                          </a:solidFill>
                          <a:effectLst/>
                        </a:rPr>
                        <a:t>Makes friends with the great men of the clan.</a:t>
                      </a:r>
                    </a:p>
                    <a:p>
                      <a:pPr algn="ctr" fontAlgn="t"/>
                      <a:r>
                        <a:rPr lang="en-US">
                          <a:solidFill>
                            <a:srgbClr val="0000FF"/>
                          </a:solidFill>
                          <a:effectLst/>
                        </a:rPr>
                        <a:t>Talks to the clan leaders about religion.</a:t>
                      </a:r>
                    </a:p>
                    <a:p>
                      <a:pPr algn="ctr" fontAlgn="t"/>
                      <a:r>
                        <a:rPr lang="en-US">
                          <a:solidFill>
                            <a:srgbClr val="0000FF"/>
                          </a:solidFill>
                          <a:effectLst/>
                        </a:rPr>
                        <a:t>Builds a school and hospital.</a:t>
                      </a:r>
                    </a:p>
                    <a:p>
                      <a:pPr algn="ctr" fontAlgn="t"/>
                      <a:r>
                        <a:rPr lang="en-US">
                          <a:solidFill>
                            <a:srgbClr val="0000FF"/>
                          </a:solidFill>
                          <a:effectLst/>
                        </a:rPr>
                        <a:t>Begs people to send children to his school.</a:t>
                      </a:r>
                    </a:p>
                    <a:p>
                      <a:pPr algn="ctr" fontAlgn="t"/>
                      <a:r>
                        <a:rPr lang="en-US">
                          <a:solidFill>
                            <a:srgbClr val="0000FF"/>
                          </a:solidFill>
                          <a:effectLst/>
                        </a:rPr>
                        <a:t>Doesn’t attack the clan’s religion.</a:t>
                      </a: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dirty="0">
                          <a:solidFill>
                            <a:srgbClr val="0000FF"/>
                          </a:solidFill>
                          <a:effectLst/>
                        </a:rPr>
                        <a:t>Believes that the church should be selective.</a:t>
                      </a:r>
                    </a:p>
                    <a:p>
                      <a:pPr algn="ctr" fontAlgn="t"/>
                      <a:r>
                        <a:rPr lang="en-US" dirty="0">
                          <a:solidFill>
                            <a:srgbClr val="0000FF"/>
                          </a:solidFill>
                          <a:effectLst/>
                        </a:rPr>
                        <a:t>Suspends a woman for allowing her husband to mutilate her dead child.</a:t>
                      </a:r>
                    </a:p>
                    <a:p>
                      <a:pPr algn="ctr" fontAlgn="t"/>
                      <a:r>
                        <a:rPr lang="en-US" dirty="0">
                          <a:solidFill>
                            <a:srgbClr val="0000FF"/>
                          </a:solidFill>
                          <a:effectLst/>
                        </a:rPr>
                        <a:t>Encourages the “over zealous” converts.</a:t>
                      </a:r>
                    </a:p>
                    <a:p>
                      <a:pPr algn="ctr" fontAlgn="t"/>
                      <a:r>
                        <a:rPr lang="en-US" dirty="0">
                          <a:solidFill>
                            <a:srgbClr val="0000FF"/>
                          </a:solidFill>
                          <a:effectLst/>
                        </a:rPr>
                        <a:t>Protects Enoch after he “kills” an ancestral spirit.</a:t>
                      </a:r>
                    </a:p>
                    <a:p>
                      <a:pPr algn="ctr" fontAlgn="t"/>
                      <a:r>
                        <a:rPr lang="en-US" dirty="0">
                          <a:solidFill>
                            <a:srgbClr val="0000FF"/>
                          </a:solidFill>
                          <a:effectLst/>
                        </a:rPr>
                        <a:t>Doesn’t communicate effectively with the clan.</a:t>
                      </a:r>
                    </a:p>
                  </a:txBody>
                  <a:tcP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58209743"/>
                  </a:ext>
                </a:extLst>
              </a:tr>
            </a:tbl>
          </a:graphicData>
        </a:graphic>
      </p:graphicFrame>
    </p:spTree>
    <p:extLst>
      <p:ext uri="{BB962C8B-B14F-4D97-AF65-F5344CB8AC3E}">
        <p14:creationId xmlns:p14="http://schemas.microsoft.com/office/powerpoint/2010/main" val="1837058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and folktales</a:t>
            </a:r>
            <a:endParaRPr lang="en-US" dirty="0"/>
          </a:p>
        </p:txBody>
      </p:sp>
      <p:sp>
        <p:nvSpPr>
          <p:cNvPr id="3" name="Content Placeholder 2"/>
          <p:cNvSpPr>
            <a:spLocks noGrp="1"/>
          </p:cNvSpPr>
          <p:nvPr>
            <p:ph idx="1"/>
          </p:nvPr>
        </p:nvSpPr>
        <p:spPr/>
        <p:txBody>
          <a:bodyPr>
            <a:normAutofit fontScale="85000" lnSpcReduction="20000"/>
          </a:bodyPr>
          <a:lstStyle/>
          <a:p>
            <a:r>
              <a:rPr lang="en-US" u="sng" dirty="0">
                <a:hlinkClick r:id="rId2"/>
              </a:rPr>
              <a:t>Proverbs</a:t>
            </a:r>
            <a:r>
              <a:rPr lang="en-US" dirty="0"/>
              <a:t> and </a:t>
            </a:r>
            <a:r>
              <a:rPr lang="en-US" dirty="0">
                <a:hlinkClick r:id="rId2"/>
              </a:rPr>
              <a:t>folktales</a:t>
            </a:r>
            <a:r>
              <a:rPr lang="en-US" dirty="0"/>
              <a:t> are one part of a culture’s oral tradition. People share proverbs and folktales in order to express important stories, ideas, and beliefs about their culture.</a:t>
            </a:r>
          </a:p>
          <a:p>
            <a:pPr marL="0" indent="0" fontAlgn="base">
              <a:buNone/>
            </a:pPr>
            <a:endParaRPr lang="en-US" b="1" dirty="0"/>
          </a:p>
          <a:p>
            <a:r>
              <a:rPr lang="en-US" dirty="0"/>
              <a:t>As you read the novel </a:t>
            </a:r>
            <a:r>
              <a:rPr lang="en-US" i="1" dirty="0"/>
              <a:t>Things Fall Apart</a:t>
            </a:r>
            <a:r>
              <a:rPr lang="en-US" dirty="0"/>
              <a:t>, you will encounter many proverbs and folktales that illustrate the beliefs of the Ibo people. One memorable Ibo proverb is “Proverbs are the palm oil with which words are eaten.” Explain what you think this proverb means.</a:t>
            </a:r>
          </a:p>
          <a:p>
            <a:pPr marL="0" indent="0">
              <a:buNone/>
            </a:pPr>
            <a:r>
              <a:rPr lang="en-US" dirty="0"/>
              <a:t/>
            </a:r>
            <a:br>
              <a:rPr lang="en-US" dirty="0"/>
            </a:br>
            <a:endParaRPr lang="en-US" dirty="0"/>
          </a:p>
        </p:txBody>
      </p:sp>
    </p:spTree>
    <p:extLst>
      <p:ext uri="{BB962C8B-B14F-4D97-AF65-F5344CB8AC3E}">
        <p14:creationId xmlns:p14="http://schemas.microsoft.com/office/powerpoint/2010/main" val="168982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and Folktales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1814631"/>
              </p:ext>
            </p:extLst>
          </p:nvPr>
        </p:nvGraphicFramePr>
        <p:xfrm>
          <a:off x="1143000" y="1630362"/>
          <a:ext cx="6858000" cy="4606204"/>
        </p:xfrm>
        <a:graphic>
          <a:graphicData uri="http://schemas.openxmlformats.org/drawingml/2006/table">
            <a:tbl>
              <a:tblPr/>
              <a:tblGrid>
                <a:gridCol w="34290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260495">
                <a:tc>
                  <a:txBody>
                    <a:bodyPr/>
                    <a:lstStyle/>
                    <a:p>
                      <a:pPr algn="ctr" fontAlgn="t"/>
                      <a:r>
                        <a:rPr lang="en-US" sz="1600" dirty="0">
                          <a:effectLst/>
                        </a:rPr>
                        <a:t>Proverb</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600">
                          <a:effectLst/>
                        </a:rPr>
                        <a:t>Explanation</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95419">
                <a:tc>
                  <a:txBody>
                    <a:bodyPr/>
                    <a:lstStyle/>
                    <a:p>
                      <a:pPr algn="ctr" fontAlgn="t"/>
                      <a:r>
                        <a:rPr lang="en-US" sz="1600" dirty="0">
                          <a:effectLst/>
                        </a:rPr>
                        <a:t>If a child washes his hands, he could eat with kings.</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endParaRPr lang="en-US" sz="1600" dirty="0">
                        <a:solidFill>
                          <a:srgbClr val="0000FF"/>
                        </a:solidFill>
                        <a:effectLst/>
                      </a:endParaRPr>
                    </a:p>
                  </a:txBody>
                  <a:tcPr marL="56575" marR="56575" marT="28287" marB="2828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62880">
                <a:tc>
                  <a:txBody>
                    <a:bodyPr/>
                    <a:lstStyle/>
                    <a:p>
                      <a:pPr algn="ctr" fontAlgn="t"/>
                      <a:r>
                        <a:rPr lang="en-US" sz="1600" dirty="0">
                          <a:effectLst/>
                        </a:rPr>
                        <a:t>When the moon is shining, the cripple becomes hungry for a walk.</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endParaRPr lang="en-US" sz="1600" dirty="0">
                        <a:solidFill>
                          <a:srgbClr val="0000FF"/>
                        </a:solidFill>
                        <a:effectLst/>
                      </a:endParaRPr>
                    </a:p>
                  </a:txBody>
                  <a:tcPr marL="56575" marR="56575" marT="28287" marB="2828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62880">
                <a:tc>
                  <a:txBody>
                    <a:bodyPr/>
                    <a:lstStyle/>
                    <a:p>
                      <a:pPr algn="ctr" fontAlgn="t"/>
                      <a:r>
                        <a:rPr lang="en-US" sz="1600">
                          <a:effectLst/>
                        </a:rPr>
                        <a:t>Since men have learned to shoot without missing, [the bird] has learned to fly without perching.</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endParaRPr lang="en-US" sz="1600" dirty="0">
                        <a:solidFill>
                          <a:srgbClr val="0000FF"/>
                        </a:solidFill>
                        <a:effectLst/>
                      </a:endParaRPr>
                    </a:p>
                  </a:txBody>
                  <a:tcPr marL="56575" marR="56575" marT="28287" marB="2828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25666">
                <a:tc>
                  <a:txBody>
                    <a:bodyPr/>
                    <a:lstStyle/>
                    <a:p>
                      <a:pPr algn="ctr" fontAlgn="t"/>
                      <a:r>
                        <a:rPr lang="en-US" sz="1600">
                          <a:effectLst/>
                        </a:rPr>
                        <a:t>The clan was like a lizard. If it lost its tail it soon grew another.</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endParaRPr lang="en-US" sz="1600" dirty="0">
                        <a:solidFill>
                          <a:srgbClr val="0000FF"/>
                        </a:solidFill>
                        <a:effectLst/>
                      </a:endParaRPr>
                    </a:p>
                  </a:txBody>
                  <a:tcPr marL="56575" marR="56575" marT="28287" marB="2828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95419">
                <a:tc>
                  <a:txBody>
                    <a:bodyPr/>
                    <a:lstStyle/>
                    <a:p>
                      <a:pPr algn="ctr" fontAlgn="t"/>
                      <a:r>
                        <a:rPr lang="en-US" sz="1600">
                          <a:effectLst/>
                        </a:rPr>
                        <a:t>I cannot live on the bank of a river and wash my hands with spittle.</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endParaRPr lang="en-US" sz="1600" dirty="0">
                        <a:solidFill>
                          <a:srgbClr val="0000FF"/>
                        </a:solidFill>
                        <a:effectLst/>
                      </a:endParaRPr>
                    </a:p>
                  </a:txBody>
                  <a:tcPr marL="56575" marR="56575" marT="28287" marB="2828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62880">
                <a:tc>
                  <a:txBody>
                    <a:bodyPr/>
                    <a:lstStyle/>
                    <a:p>
                      <a:pPr algn="ctr" fontAlgn="t"/>
                      <a:r>
                        <a:rPr lang="en-US" sz="1600">
                          <a:effectLst/>
                        </a:rPr>
                        <a:t>A man who pays respect to the great paves the way for his own greatness.</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endParaRPr lang="en-US" sz="1600" dirty="0">
                        <a:solidFill>
                          <a:srgbClr val="0000FF"/>
                        </a:solidFill>
                        <a:effectLst/>
                      </a:endParaRPr>
                    </a:p>
                  </a:txBody>
                  <a:tcPr marL="56575" marR="56575" marT="28287" marB="2828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5" name="Rectangle 1"/>
          <p:cNvSpPr>
            <a:spLocks noChangeArrowheads="1"/>
          </p:cNvSpPr>
          <p:nvPr/>
        </p:nvSpPr>
        <p:spPr bwMode="auto">
          <a:xfrm>
            <a:off x="2963863" y="1574885"/>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24876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and Folktales</a:t>
            </a:r>
            <a:endParaRPr lang="en-US" dirty="0"/>
          </a:p>
        </p:txBody>
      </p:sp>
      <p:graphicFrame>
        <p:nvGraphicFramePr>
          <p:cNvPr id="4" name="Content Placeholder 3"/>
          <p:cNvGraphicFramePr>
            <a:graphicFrameLocks noGrp="1"/>
          </p:cNvGraphicFramePr>
          <p:nvPr>
            <p:ph idx="1"/>
          </p:nvPr>
        </p:nvGraphicFramePr>
        <p:xfrm>
          <a:off x="2963162" y="1600200"/>
          <a:ext cx="3217676" cy="4525962"/>
        </p:xfrm>
        <a:graphic>
          <a:graphicData uri="http://schemas.openxmlformats.org/drawingml/2006/table">
            <a:tbl>
              <a:tblPr/>
              <a:tblGrid>
                <a:gridCol w="1608838">
                  <a:extLst>
                    <a:ext uri="{9D8B030D-6E8A-4147-A177-3AD203B41FA5}">
                      <a16:colId xmlns:a16="http://schemas.microsoft.com/office/drawing/2014/main" val="20000"/>
                    </a:ext>
                  </a:extLst>
                </a:gridCol>
                <a:gridCol w="1608838">
                  <a:extLst>
                    <a:ext uri="{9D8B030D-6E8A-4147-A177-3AD203B41FA5}">
                      <a16:colId xmlns:a16="http://schemas.microsoft.com/office/drawing/2014/main" val="20001"/>
                    </a:ext>
                  </a:extLst>
                </a:gridCol>
              </a:tblGrid>
              <a:tr h="264014">
                <a:tc>
                  <a:txBody>
                    <a:bodyPr/>
                    <a:lstStyle/>
                    <a:p>
                      <a:pPr algn="ctr" fontAlgn="t"/>
                      <a:r>
                        <a:rPr lang="en-US" sz="1100" dirty="0">
                          <a:effectLst/>
                        </a:rPr>
                        <a:t>Proverb</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100">
                          <a:effectLst/>
                        </a:rPr>
                        <a:t>Explanation</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03462">
                <a:tc>
                  <a:txBody>
                    <a:bodyPr/>
                    <a:lstStyle/>
                    <a:p>
                      <a:pPr algn="ctr" fontAlgn="t"/>
                      <a:r>
                        <a:rPr lang="en-US" sz="1100">
                          <a:effectLst/>
                        </a:rPr>
                        <a:t>If a child washes his hands, he could eat with kings.</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100">
                          <a:solidFill>
                            <a:srgbClr val="0000FF"/>
                          </a:solidFill>
                          <a:effectLst/>
                        </a:rPr>
                        <a:t>Cleanliness is a virtue (e.g., cleanliness is next to godliness).</a:t>
                      </a:r>
                    </a:p>
                  </a:txBody>
                  <a:tcPr marL="56575" marR="56575" marT="28287" marB="2828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73185">
                <a:tc>
                  <a:txBody>
                    <a:bodyPr/>
                    <a:lstStyle/>
                    <a:p>
                      <a:pPr algn="ctr" fontAlgn="t"/>
                      <a:r>
                        <a:rPr lang="en-US" sz="1100">
                          <a:effectLst/>
                        </a:rPr>
                        <a:t>When the moon is shining, the cripple becomes hungry for a walk.</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100">
                          <a:solidFill>
                            <a:srgbClr val="0000FF"/>
                          </a:solidFill>
                          <a:effectLst/>
                        </a:rPr>
                        <a:t>Some opportunities are just too good to resist.</a:t>
                      </a:r>
                    </a:p>
                  </a:txBody>
                  <a:tcPr marL="56575" marR="56575" marT="28287" marB="2828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73185">
                <a:tc>
                  <a:txBody>
                    <a:bodyPr/>
                    <a:lstStyle/>
                    <a:p>
                      <a:pPr algn="ctr" fontAlgn="t"/>
                      <a:r>
                        <a:rPr lang="en-US" sz="1100">
                          <a:effectLst/>
                        </a:rPr>
                        <a:t>Since men have learned to shoot without missing, [the bird] has learned to fly without perching.</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100">
                          <a:solidFill>
                            <a:srgbClr val="0000FF"/>
                          </a:solidFill>
                          <a:effectLst/>
                        </a:rPr>
                        <a:t>Adaptation is the key to survival.</a:t>
                      </a:r>
                    </a:p>
                  </a:txBody>
                  <a:tcPr marL="56575" marR="56575" marT="28287" marB="2828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35469">
                <a:tc>
                  <a:txBody>
                    <a:bodyPr/>
                    <a:lstStyle/>
                    <a:p>
                      <a:pPr algn="ctr" fontAlgn="t"/>
                      <a:r>
                        <a:rPr lang="en-US" sz="1100" dirty="0">
                          <a:effectLst/>
                        </a:rPr>
                        <a:t>The clan was like a lizard. If it lost its tail it soon grew another.</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100">
                          <a:solidFill>
                            <a:srgbClr val="0000FF"/>
                          </a:solidFill>
                          <a:effectLst/>
                        </a:rPr>
                        <a:t>If a role within the community became vacant, someone would soon fill it.</a:t>
                      </a:r>
                    </a:p>
                  </a:txBody>
                  <a:tcPr marL="56575" marR="56575" marT="28287" marB="2828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03462">
                <a:tc>
                  <a:txBody>
                    <a:bodyPr/>
                    <a:lstStyle/>
                    <a:p>
                      <a:pPr algn="ctr" fontAlgn="t"/>
                      <a:r>
                        <a:rPr lang="en-US" sz="1100">
                          <a:effectLst/>
                        </a:rPr>
                        <a:t>I cannot live on the bank of a river and wash my hands with spittle.</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100">
                          <a:solidFill>
                            <a:srgbClr val="0000FF"/>
                          </a:solidFill>
                          <a:effectLst/>
                        </a:rPr>
                        <a:t>Why should I settle for less, when I could have better?</a:t>
                      </a:r>
                    </a:p>
                  </a:txBody>
                  <a:tcPr marL="56575" marR="56575" marT="28287" marB="2828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73185">
                <a:tc>
                  <a:txBody>
                    <a:bodyPr/>
                    <a:lstStyle/>
                    <a:p>
                      <a:pPr algn="ctr" fontAlgn="t"/>
                      <a:r>
                        <a:rPr lang="en-US" sz="1100">
                          <a:effectLst/>
                        </a:rPr>
                        <a:t>A man who pays respect to the great paves the way for his own greatness.</a:t>
                      </a:r>
                    </a:p>
                  </a:txBody>
                  <a:tcPr marL="47145" marR="47145" marT="47145" marB="47145">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100" dirty="0">
                          <a:solidFill>
                            <a:srgbClr val="0000FF"/>
                          </a:solidFill>
                          <a:effectLst/>
                        </a:rPr>
                        <a:t>One is more likely to receive respect when one shows respect to others.</a:t>
                      </a:r>
                    </a:p>
                  </a:txBody>
                  <a:tcPr marL="56575" marR="56575" marT="28287" marB="28287">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5" name="Rectangle 1"/>
          <p:cNvSpPr>
            <a:spLocks noChangeArrowheads="1"/>
          </p:cNvSpPr>
          <p:nvPr/>
        </p:nvSpPr>
        <p:spPr bwMode="auto">
          <a:xfrm>
            <a:off x="2963863" y="1574885"/>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10478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956</TotalTime>
  <Words>3191</Words>
  <Application>Microsoft Office PowerPoint</Application>
  <PresentationFormat>On-screen Show (4:3)</PresentationFormat>
  <Paragraphs>383</Paragraphs>
  <Slides>60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60</vt:i4>
      </vt:variant>
    </vt:vector>
  </HeadingPairs>
  <TitlesOfParts>
    <vt:vector size="64" baseType="lpstr">
      <vt:lpstr>Arial</vt:lpstr>
      <vt:lpstr>Calibri</vt:lpstr>
      <vt:lpstr>myriad-pro</vt:lpstr>
      <vt:lpstr>Office Theme</vt:lpstr>
      <vt:lpstr>Things Fall Apart</vt:lpstr>
      <vt:lpstr>About the Author</vt:lpstr>
      <vt:lpstr>Predictions</vt:lpstr>
      <vt:lpstr>Pronunciations</vt:lpstr>
      <vt:lpstr>Copy these names and pronunciations onto your bookmark</vt:lpstr>
      <vt:lpstr>Proverbs and Folktales</vt:lpstr>
      <vt:lpstr>Proverbs and folktales</vt:lpstr>
      <vt:lpstr>Proverbs and Folktales</vt:lpstr>
      <vt:lpstr>Proverbs and Folktales</vt:lpstr>
      <vt:lpstr> Entry Task February 17, 2016 </vt:lpstr>
      <vt:lpstr>SB Activity 3.5:  Father and Son</vt:lpstr>
      <vt:lpstr>As you read, use the organizer below or create one of your own to compare and contrast Okonkwo and his father. Record facts and details about each.</vt:lpstr>
      <vt:lpstr> Language and Writer’s Craft: Active and Passive Voice </vt:lpstr>
      <vt:lpstr>Writing Prompt</vt:lpstr>
      <vt:lpstr>Entry Task</vt:lpstr>
      <vt:lpstr>Double-Entry Journal</vt:lpstr>
      <vt:lpstr>Double-Entry Journal</vt:lpstr>
      <vt:lpstr>Double-Entry Journal</vt:lpstr>
      <vt:lpstr>Entry Task February 24, 2016</vt:lpstr>
      <vt:lpstr>Check Your Understanding</vt:lpstr>
      <vt:lpstr>Literary Analysis Paper</vt:lpstr>
      <vt:lpstr>Character in Conflict Fill in the chart below to explore the conflicting sides of Okonkwo’s character.</vt:lpstr>
      <vt:lpstr>Character in Conflict</vt:lpstr>
      <vt:lpstr>Create the graphic organizer to begin Okonkwo’s family tree.</vt:lpstr>
      <vt:lpstr> Okonkwo’s Family Tree</vt:lpstr>
      <vt:lpstr>Creating an Ibo Tableau</vt:lpstr>
      <vt:lpstr>Entry Task</vt:lpstr>
      <vt:lpstr>Is the Ibo culture, as presented in the novel, a civilized society?</vt:lpstr>
      <vt:lpstr>Is the Ibo culture, as presented in the novel, a civilized society?</vt:lpstr>
      <vt:lpstr>Writing Prompt</vt:lpstr>
      <vt:lpstr>Acts of Violence</vt:lpstr>
      <vt:lpstr>Acts of Violence</vt:lpstr>
      <vt:lpstr>Acts of Violence</vt:lpstr>
      <vt:lpstr>Thesis Statement</vt:lpstr>
      <vt:lpstr>Example Thesis Statement</vt:lpstr>
      <vt:lpstr>Writing Prompt</vt:lpstr>
      <vt:lpstr>Entry Task</vt:lpstr>
      <vt:lpstr>Gender Views</vt:lpstr>
      <vt:lpstr>Gender Views</vt:lpstr>
      <vt:lpstr>Gender Views</vt:lpstr>
      <vt:lpstr>Gender Views</vt:lpstr>
      <vt:lpstr>Gender Views</vt:lpstr>
      <vt:lpstr>Gender Views</vt:lpstr>
      <vt:lpstr>After reading Ch. 14…</vt:lpstr>
      <vt:lpstr>Entry Task</vt:lpstr>
      <vt:lpstr>A Tragic Hero?</vt:lpstr>
      <vt:lpstr>Aristotle’s Definition of a Tragic Hero</vt:lpstr>
      <vt:lpstr> Complete the chart by providing examples from Okonkwo’s life as well as the lives of other characters from literature or film.  </vt:lpstr>
      <vt:lpstr> Complete the chart by providing examples from Okonkwo’s life as well as the lives of other characters from literature or film.  </vt:lpstr>
      <vt:lpstr>Writing Prompt</vt:lpstr>
      <vt:lpstr>Chapters 16-19</vt:lpstr>
      <vt:lpstr>  </vt:lpstr>
      <vt:lpstr>  </vt:lpstr>
      <vt:lpstr>Socratic Seminar Preparation</vt:lpstr>
      <vt:lpstr>Entry Task March 23, 2016</vt:lpstr>
      <vt:lpstr>Before Reading</vt:lpstr>
      <vt:lpstr>Before Reading</vt:lpstr>
      <vt:lpstr> Chapter 20-23—During/After Reading</vt:lpstr>
      <vt:lpstr>PowerPoint Presentation</vt:lpstr>
      <vt:lpstr>PowerPoint Presentation</vt:lpstr>
    </vt:vector>
  </TitlesOfParts>
  <Company>Everett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Kink, Jennifer P.</dc:creator>
  <cp:lastModifiedBy>Kink, Jennifer P.</cp:lastModifiedBy>
  <cp:revision>59</cp:revision>
  <cp:lastPrinted>2016-03-16T22:06:24Z</cp:lastPrinted>
  <dcterms:created xsi:type="dcterms:W3CDTF">2016-02-03T18:35:37Z</dcterms:created>
  <dcterms:modified xsi:type="dcterms:W3CDTF">2016-03-24T20:15:49Z</dcterms:modified>
</cp:coreProperties>
</file>